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46" r:id="rId2"/>
    <p:sldId id="348" r:id="rId3"/>
    <p:sldId id="349" r:id="rId4"/>
    <p:sldId id="347" r:id="rId5"/>
    <p:sldId id="350" r:id="rId6"/>
    <p:sldId id="354" r:id="rId7"/>
    <p:sldId id="356" r:id="rId8"/>
    <p:sldId id="357" r:id="rId9"/>
    <p:sldId id="358" r:id="rId10"/>
    <p:sldId id="359" r:id="rId11"/>
    <p:sldId id="360" r:id="rId12"/>
    <p:sldId id="362" r:id="rId13"/>
    <p:sldId id="361" r:id="rId14"/>
    <p:sldId id="363" r:id="rId15"/>
    <p:sldId id="364" r:id="rId16"/>
    <p:sldId id="365" r:id="rId17"/>
    <p:sldId id="366" r:id="rId18"/>
    <p:sldId id="375" r:id="rId19"/>
    <p:sldId id="368" r:id="rId20"/>
    <p:sldId id="373" r:id="rId21"/>
    <p:sldId id="376" r:id="rId22"/>
    <p:sldId id="377" r:id="rId23"/>
    <p:sldId id="369" r:id="rId24"/>
    <p:sldId id="370" r:id="rId25"/>
    <p:sldId id="371" r:id="rId26"/>
    <p:sldId id="37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87" d="100"/>
          <a:sy n="87" d="100"/>
        </p:scale>
        <p:origin x="47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A6B23-9C75-40C5-9283-54FA673AD94C}" type="datetimeFigureOut">
              <a:rPr lang="zh-CN" altLang="en-US" smtClean="0"/>
              <a:t>2025/12/27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46AD4-CE4A-4798-93F8-0BC7C2DEA63D}" type="slidenum">
              <a:rPr lang="zh-CN" altLang="en-US" smtClean="0"/>
              <a:t>‹#›</a:t>
            </a:fld>
            <a:endParaRPr lang="zh-CN" altLang="en-US"/>
          </a:p>
        </p:txBody>
      </p:sp>
    </p:spTree>
    <p:extLst>
      <p:ext uri="{BB962C8B-B14F-4D97-AF65-F5344CB8AC3E}">
        <p14:creationId xmlns:p14="http://schemas.microsoft.com/office/powerpoint/2010/main" val="75952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xfrm>
            <a:off x="481013" y="1279525"/>
            <a:ext cx="6140450" cy="3454400"/>
          </a:xfrm>
        </p:spPr>
      </p:sp>
      <p:sp>
        <p:nvSpPr>
          <p:cNvPr id="18434" name="备注占位符 2"/>
          <p:cNvSpPr>
            <a:spLocks noGrp="1"/>
          </p:cNvSpPr>
          <p:nvPr>
            <p:ph type="body"/>
          </p:nvPr>
        </p:nvSpPr>
        <p:spPr/>
        <p:txBody>
          <a:bodyPr wrap="square" lIns="96661" tIns="48331" rIns="96661" bIns="48331" anchor="t"/>
          <a:lstStyle/>
          <a:p>
            <a:pPr lvl="0" eaLnBrk="1" hangingPunct="1">
              <a:spcBef>
                <a:spcPct val="0"/>
              </a:spcBef>
            </a:pPr>
            <a:endParaRPr lang="zh-CN" altLang="en-US">
              <a:ea typeface="宋体" pitchFamily="2" charset="-122"/>
            </a:endParaRPr>
          </a:p>
        </p:txBody>
      </p:sp>
      <p:sp>
        <p:nvSpPr>
          <p:cNvPr id="18435" name="灯片编号占位符 3"/>
          <p:cNvSpPr>
            <a:spLocks noGrp="1"/>
          </p:cNvSpPr>
          <p:nvPr>
            <p:ph type="sldNum" sz="quarter"/>
          </p:nvPr>
        </p:nvSpPr>
        <p:spPr>
          <a:xfrm>
            <a:off x="4021138" y="9721850"/>
            <a:ext cx="3076575" cy="511175"/>
          </a:xfrm>
          <a:prstGeom prst="rect">
            <a:avLst/>
          </a:prstGeom>
          <a:noFill/>
          <a:ln w="9525">
            <a:noFill/>
          </a:ln>
        </p:spPr>
        <p:txBody>
          <a:bodyPr wrap="square" lIns="96661" tIns="48331" rIns="96661" bIns="48331" anchor="b"/>
          <a:lstStyle/>
          <a:p>
            <a:pPr marL="0" marR="0" lvl="0" indent="0" algn="r" defTabSz="914400" rtl="0" eaLnBrk="1" fontAlgn="auto" latinLnBrk="0" hangingPunct="1">
              <a:lnSpc>
                <a:spcPct val="100000"/>
              </a:lnSpc>
              <a:spcBef>
                <a:spcPts val="0"/>
              </a:spcBef>
              <a:spcAft>
                <a:spcPts val="0"/>
              </a:spcAft>
              <a:buClrTx/>
              <a:buSzTx/>
              <a:buFontTx/>
              <a:buNone/>
              <a:tabLst/>
              <a:defRPr/>
            </a:pPr>
            <a:fld id="{9A0DB2DC-4C9A-4742-B13C-FB6460FD3503}" type="slidenum">
              <a:rPr kumimoji="0" lang="zh-CN" altLang="en-US" sz="1300" b="0" i="0" u="none" strike="noStrike" kern="1200" cap="none" spc="0" normalizeH="0" baseline="0" noProof="0">
                <a:ln>
                  <a:noFill/>
                </a:ln>
                <a:solidFill>
                  <a:prstClr val="black"/>
                </a:solidFill>
                <a:effectLst/>
                <a:uLnTx/>
                <a:uFillTx/>
                <a:latin typeface="Arial" panose="020B0604020202090204"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300" b="0" i="0" u="none" strike="noStrike" kern="1200" cap="none" spc="0" normalizeH="0" baseline="0" noProof="0">
              <a:ln>
                <a:noFill/>
              </a:ln>
              <a:solidFill>
                <a:prstClr val="black"/>
              </a:solidFill>
              <a:effectLst/>
              <a:uLnTx/>
              <a:uFillTx/>
              <a:latin typeface="Arial" panose="020B0604020202090204" pitchFamily="34" charset="0"/>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346AD4-CE4A-4798-93F8-0BC7C2DEA63D}" type="slidenum">
              <a:rPr lang="zh-CN" altLang="en-US" smtClean="0"/>
              <a:t>11</a:t>
            </a:fld>
            <a:endParaRPr lang="zh-CN" altLang="en-US"/>
          </a:p>
        </p:txBody>
      </p:sp>
    </p:spTree>
    <p:extLst>
      <p:ext uri="{BB962C8B-B14F-4D97-AF65-F5344CB8AC3E}">
        <p14:creationId xmlns:p14="http://schemas.microsoft.com/office/powerpoint/2010/main" val="55710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346AD4-CE4A-4798-93F8-0BC7C2DEA63D}" type="slidenum">
              <a:rPr lang="zh-CN" altLang="en-US" smtClean="0"/>
              <a:t>21</a:t>
            </a:fld>
            <a:endParaRPr lang="zh-CN" altLang="en-US"/>
          </a:p>
        </p:txBody>
      </p:sp>
    </p:spTree>
    <p:extLst>
      <p:ext uri="{BB962C8B-B14F-4D97-AF65-F5344CB8AC3E}">
        <p14:creationId xmlns:p14="http://schemas.microsoft.com/office/powerpoint/2010/main" val="112617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346AD4-CE4A-4798-93F8-0BC7C2DEA63D}" type="slidenum">
              <a:rPr lang="zh-CN" altLang="en-US" smtClean="0"/>
              <a:t>22</a:t>
            </a:fld>
            <a:endParaRPr lang="zh-CN" altLang="en-US"/>
          </a:p>
        </p:txBody>
      </p:sp>
    </p:spTree>
    <p:extLst>
      <p:ext uri="{BB962C8B-B14F-4D97-AF65-F5344CB8AC3E}">
        <p14:creationId xmlns:p14="http://schemas.microsoft.com/office/powerpoint/2010/main" val="3374313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p:cNvPicPr>
          <p:nvPr userDrawn="1"/>
        </p:nvPicPr>
        <p:blipFill>
          <a:blip r:embed="rId2"/>
          <a:stretch>
            <a:fillRect/>
          </a:stretch>
        </p:blipFill>
        <p:spPr>
          <a:xfrm>
            <a:off x="0" y="2931584"/>
            <a:ext cx="7780867" cy="3907367"/>
          </a:xfrm>
          <a:prstGeom prst="rect">
            <a:avLst/>
          </a:prstGeom>
          <a:noFill/>
          <a:ln w="9525">
            <a:noFill/>
          </a:ln>
        </p:spPr>
      </p:pic>
      <p:pic>
        <p:nvPicPr>
          <p:cNvPr id="4099" name="图片 8"/>
          <p:cNvPicPr>
            <a:picLocks noChangeAspect="1"/>
          </p:cNvPicPr>
          <p:nvPr userDrawn="1"/>
        </p:nvPicPr>
        <p:blipFill>
          <a:blip r:embed="rId3"/>
          <a:stretch>
            <a:fillRect/>
          </a:stretch>
        </p:blipFill>
        <p:spPr>
          <a:xfrm>
            <a:off x="9591740" y="208105"/>
            <a:ext cx="2338722" cy="756586"/>
          </a:xfrm>
          <a:prstGeom prst="rect">
            <a:avLst/>
          </a:prstGeom>
          <a:noFill/>
          <a:ln w="9525">
            <a:noFill/>
          </a:ln>
        </p:spPr>
      </p:pic>
      <p:sp>
        <p:nvSpPr>
          <p:cNvPr id="2" name="Title 1"/>
          <p:cNvSpPr>
            <a:spLocks noGrp="1"/>
          </p:cNvSpPr>
          <p:nvPr>
            <p:ph type="ctrTitle"/>
          </p:nvPr>
        </p:nvSpPr>
        <p:spPr>
          <a:xfrm>
            <a:off x="838200" y="1250749"/>
            <a:ext cx="10363200" cy="1801540"/>
          </a:xfrm>
          <a:prstGeom prst="rect">
            <a:avLst/>
          </a:prstGeom>
        </p:spPr>
        <p:txBody>
          <a:bodyPr anchor="ctr">
            <a:noAutofit/>
          </a:bodyPr>
          <a:lstStyle>
            <a:lvl1pPr algn="ctr">
              <a:defRPr sz="3495"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7920328" y="3338347"/>
            <a:ext cx="3281072" cy="1676713"/>
          </a:xfrm>
        </p:spPr>
        <p:txBody>
          <a:bodyPr anchor="ctr"/>
          <a:lstStyle>
            <a:lvl1pPr marL="0" indent="0" algn="ctr">
              <a:buNone/>
              <a:defRPr sz="1745"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vl2pPr marL="332740" indent="0" algn="ctr">
              <a:buNone/>
              <a:defRPr sz="1455"/>
            </a:lvl2pPr>
            <a:lvl3pPr marL="665480" indent="0" algn="ctr">
              <a:buNone/>
              <a:defRPr sz="1310"/>
            </a:lvl3pPr>
            <a:lvl4pPr marL="998220" indent="0" algn="ctr">
              <a:buNone/>
              <a:defRPr sz="1165"/>
            </a:lvl4pPr>
            <a:lvl5pPr marL="1330960" indent="0" algn="ctr">
              <a:buNone/>
              <a:defRPr sz="1165"/>
            </a:lvl5pPr>
            <a:lvl6pPr marL="1664335" indent="0" algn="ctr">
              <a:buNone/>
              <a:defRPr sz="1165"/>
            </a:lvl6pPr>
            <a:lvl7pPr marL="1997075" indent="0" algn="ctr">
              <a:buNone/>
              <a:defRPr sz="1165"/>
            </a:lvl7pPr>
            <a:lvl8pPr marL="2329815" indent="0" algn="ctr">
              <a:buNone/>
              <a:defRPr sz="1165"/>
            </a:lvl8pPr>
            <a:lvl9pPr marL="2662555" indent="0" algn="ctr">
              <a:buNone/>
              <a:defRPr sz="1165"/>
            </a:lvl9pPr>
          </a:lstStyle>
          <a:p>
            <a:pPr fontAlgn="base"/>
            <a:r>
              <a:rPr lang="zh-CN" altLang="en-US" strike="noStrike" noProof="1"/>
              <a:t>单击此处编辑母版副标题样式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lgn="ctr">
              <a:defRPr/>
            </a:lvl1pPr>
          </a:lstStyle>
          <a:p>
            <a:pPr fontAlgn="base">
              <a:defRPr/>
            </a:pPr>
            <a:fld id="{11E5A8C4-F94E-4A4D-B776-B3BB18CDA35D}" type="datetime1">
              <a:rPr lang="zh-CN" altLang="en-US" noProof="1">
                <a:latin typeface="+mn-lt"/>
                <a:ea typeface="+mn-ea"/>
                <a:cs typeface="+mn-cs"/>
              </a:rPr>
              <a:t>2025/12/27</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lgn="ctr">
              <a:defRPr/>
            </a:lvl1pPr>
          </a:lstStyle>
          <a:p>
            <a:pPr fontAlgn="base">
              <a:defRPr/>
            </a:pPr>
            <a:fld id="{B6C0577D-58D8-4251-BB4A-6E97FC77C3C3}"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169891142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solidFill>
          <a:schemeClr val="bg1"/>
        </a:solidFill>
        <a:effectLst/>
      </p:bgPr>
    </p:bg>
    <p:spTree>
      <p:nvGrpSpPr>
        <p:cNvPr id="1" name=""/>
        <p:cNvGrpSpPr/>
        <p:nvPr/>
      </p:nvGrpSpPr>
      <p:grpSpPr>
        <a:xfrm>
          <a:off x="0" y="0"/>
          <a:ext cx="0" cy="0"/>
          <a:chOff x="0" y="0"/>
          <a:chExt cx="0" cy="0"/>
        </a:xfrm>
      </p:grpSpPr>
      <p:pic>
        <p:nvPicPr>
          <p:cNvPr id="13314" name="图片 6"/>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13315" name="图片 7"/>
          <p:cNvPicPr>
            <a:picLocks noChangeAspect="1"/>
          </p:cNvPicPr>
          <p:nvPr userDrawn="1"/>
        </p:nvPicPr>
        <p:blipFill>
          <a:blip r:embed="rId3"/>
          <a:stretch>
            <a:fillRect/>
          </a:stretch>
        </p:blipFill>
        <p:spPr>
          <a:xfrm>
            <a:off x="-74082" y="1483784"/>
            <a:ext cx="12340167" cy="127000"/>
          </a:xfrm>
          <a:prstGeom prst="rect">
            <a:avLst/>
          </a:prstGeom>
          <a:noFill/>
          <a:ln w="9525">
            <a:noFill/>
          </a:ln>
        </p:spPr>
      </p:pic>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0"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6C7459A-6A09-49B3-B29C-97D48A977B28}" type="datetime1">
              <a:rPr lang="zh-CN" altLang="en-US" noProof="1">
                <a:latin typeface="+mn-lt"/>
                <a:ea typeface="+mn-ea"/>
                <a:cs typeface="+mn-cs"/>
              </a:rPr>
              <a:t>2025/12/27</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FB85E63-CC36-4DD1-8EC8-7FB3B8FDD24D}"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2200979485"/>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pic>
        <p:nvPicPr>
          <p:cNvPr id="14338" name="图片 6"/>
          <p:cNvPicPr>
            <a:picLocks noChangeAspect="1"/>
          </p:cNvPicPr>
          <p:nvPr userDrawn="1"/>
        </p:nvPicPr>
        <p:blipFill>
          <a:blip r:embed="rId2"/>
          <a:stretch>
            <a:fillRect/>
          </a:stretch>
        </p:blipFill>
        <p:spPr>
          <a:xfrm>
            <a:off x="-74082" y="1390651"/>
            <a:ext cx="12340167" cy="127000"/>
          </a:xfrm>
          <a:prstGeom prst="rect">
            <a:avLst/>
          </a:prstGeom>
          <a:noFill/>
          <a:ln w="9525">
            <a:noFill/>
          </a:ln>
        </p:spPr>
      </p:pic>
      <p:pic>
        <p:nvPicPr>
          <p:cNvPr id="14339" name="图片 7"/>
          <p:cNvPicPr>
            <a:picLocks noChangeAspect="1"/>
          </p:cNvPicPr>
          <p:nvPr userDrawn="1"/>
        </p:nvPicPr>
        <p:blipFill>
          <a:blip r:embed="rId3"/>
          <a:stretch>
            <a:fillRect/>
          </a:stretch>
        </p:blipFill>
        <p:spPr>
          <a:xfrm>
            <a:off x="234950" y="76200"/>
            <a:ext cx="1513416" cy="1329266"/>
          </a:xfrm>
          <a:prstGeom prst="rect">
            <a:avLst/>
          </a:prstGeom>
          <a:noFill/>
          <a:ln w="9525">
            <a:noFill/>
          </a:ln>
        </p:spPr>
      </p:pic>
      <p:sp>
        <p:nvSpPr>
          <p:cNvPr id="6"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spcAft>
                <a:spcPts val="0"/>
              </a:spcAft>
              <a:defRPr/>
            </a:pPr>
            <a:r>
              <a:rPr lang="zh-CN" altLang="en-US" sz="3205" strike="noStrike" noProof="1">
                <a:latin typeface="Times New Roman" panose="02020503050405090304" pitchFamily="18" charset="0"/>
                <a:ea typeface="黑体" panose="02010609060101010101" pitchFamily="49" charset="-122"/>
                <a:cs typeface="Times New Roman" panose="02020503050405090304" pitchFamily="18" charset="0"/>
              </a:rPr>
              <a:t>单击此处编辑母版标题样式</a:t>
            </a:r>
            <a:endParaRPr lang="en-US" sz="3205" strike="noStrike" noProof="1"/>
          </a:p>
        </p:txBody>
      </p:sp>
      <p:sp>
        <p:nvSpPr>
          <p:cNvPr id="2" name="Vertical Title 1"/>
          <p:cNvSpPr>
            <a:spLocks noGrp="1"/>
          </p:cNvSpPr>
          <p:nvPr>
            <p:ph type="title" orient="vert"/>
          </p:nvPr>
        </p:nvSpPr>
        <p:spPr>
          <a:xfrm>
            <a:off x="8724901" y="1658111"/>
            <a:ext cx="2628901" cy="4518852"/>
          </a:xfrm>
          <a:prstGeom prst="rect">
            <a:avLst/>
          </a:prstGeo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38200" y="1658111"/>
            <a:ext cx="7734301" cy="451885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57D293A-7940-437B-AB43-A39AD7A88B38}" type="datetime1">
              <a:rPr lang="zh-CN" altLang="en-US" noProof="1">
                <a:latin typeface="+mn-lt"/>
                <a:ea typeface="+mn-ea"/>
                <a:cs typeface="+mn-cs"/>
              </a:rPr>
              <a:t>2025/12/27</a:t>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3978EB8-D335-4E89-B15D-D471F3571B4E}"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2855936684"/>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TextBox 1"/>
          <p:cNvSpPr txBox="1"/>
          <p:nvPr userDrawn="1"/>
        </p:nvSpPr>
        <p:spPr>
          <a:xfrm>
            <a:off x="-500151" y="6413236"/>
            <a:ext cx="3909754" cy="251351"/>
          </a:xfrm>
          <a:prstGeom prst="rect">
            <a:avLst/>
          </a:prstGeom>
          <a:noFill/>
        </p:spPr>
        <p:txBody>
          <a:bodyPr wrap="square" lIns="0" tIns="0" rIns="0" rtlCol="0">
            <a:spAutoFit/>
          </a:bodyPr>
          <a:lstStyle/>
          <a:p>
            <a:pPr algn="ctr" defTabSz="0">
              <a:lnSpc>
                <a:spcPts val="1600"/>
              </a:lnSpc>
              <a:tabLst>
                <a:tab pos="1549400" algn="l"/>
              </a:tabLst>
            </a:pPr>
            <a:r>
              <a:rPr lang="zh-CN" altLang="en-US" sz="1400" b="1" dirty="0">
                <a:solidFill>
                  <a:schemeClr val="bg1">
                    <a:lumMod val="50000"/>
                  </a:schemeClr>
                </a:solidFill>
                <a:latin typeface="+mn-ea"/>
                <a:ea typeface="+mn-ea"/>
              </a:rPr>
              <a:t>经济与管理学院</a:t>
            </a:r>
            <a:endParaRPr lang="en-US" altLang="zh-CN" sz="1400" b="1" dirty="0">
              <a:solidFill>
                <a:schemeClr val="bg1">
                  <a:lumMod val="50000"/>
                </a:schemeClr>
              </a:solidFill>
              <a:latin typeface="+mn-ea"/>
              <a:ea typeface="+mn-ea"/>
            </a:endParaRPr>
          </a:p>
        </p:txBody>
      </p:sp>
      <p:sp>
        <p:nvSpPr>
          <p:cNvPr id="10" name="矩形 9"/>
          <p:cNvSpPr/>
          <p:nvPr userDrawn="1"/>
        </p:nvSpPr>
        <p:spPr>
          <a:xfrm flipV="1">
            <a:off x="0" y="994805"/>
            <a:ext cx="7232400"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矩形 13"/>
          <p:cNvSpPr/>
          <p:nvPr userDrawn="1"/>
        </p:nvSpPr>
        <p:spPr>
          <a:xfrm flipV="1">
            <a:off x="0" y="6285406"/>
            <a:ext cx="12186000" cy="1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TextBox 1"/>
          <p:cNvSpPr txBox="1"/>
          <p:nvPr userDrawn="1"/>
        </p:nvSpPr>
        <p:spPr>
          <a:xfrm>
            <a:off x="8628609" y="6413236"/>
            <a:ext cx="3909754" cy="256480"/>
          </a:xfrm>
          <a:prstGeom prst="rect">
            <a:avLst/>
          </a:prstGeom>
          <a:noFill/>
        </p:spPr>
        <p:txBody>
          <a:bodyPr wrap="square" lIns="0" tIns="0" rIns="0" rtlCol="0">
            <a:spAutoFit/>
          </a:bodyPr>
          <a:lstStyle/>
          <a:p>
            <a:pPr algn="ctr" defTabSz="0">
              <a:lnSpc>
                <a:spcPts val="1600"/>
              </a:lnSpc>
              <a:tabLst>
                <a:tab pos="1549400" algn="l"/>
              </a:tabLst>
            </a:pPr>
            <a:fld id="{1D8BD707-D9CF-40AE-B4C6-C98DA3205C09}" type="datetimeFigureOut">
              <a:rPr lang="en-US" altLang="zh-CN" sz="1400" smtClean="0">
                <a:solidFill>
                  <a:schemeClr val="bg1">
                    <a:lumMod val="50000"/>
                  </a:schemeClr>
                </a:solidFill>
              </a:rPr>
              <a:t>12/27/2025</a:t>
            </a:fld>
            <a:endParaRPr lang="en-US" altLang="zh-CN" sz="1400" b="1" dirty="0">
              <a:solidFill>
                <a:schemeClr val="bg1">
                  <a:lumMod val="50000"/>
                </a:schemeClr>
              </a:solidFill>
              <a:latin typeface="+mn-ea"/>
              <a:ea typeface="+mn-ea"/>
            </a:endParaRPr>
          </a:p>
        </p:txBody>
      </p:sp>
    </p:spTree>
    <p:extLst>
      <p:ext uri="{BB962C8B-B14F-4D97-AF65-F5344CB8AC3E}">
        <p14:creationId xmlns:p14="http://schemas.microsoft.com/office/powerpoint/2010/main" val="291105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a:srcRect/>
          <a:stretch>
            <a:fillRect/>
          </a:stretch>
        </p:blipFill>
        <p:spPr>
          <a:xfrm>
            <a:off x="-9110" y="1164253"/>
            <a:ext cx="12175975" cy="69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图片 9"/>
          <p:cNvPicPr>
            <a:picLocks noChangeAspect="1"/>
          </p:cNvPicPr>
          <p:nvPr userDrawn="1"/>
        </p:nvPicPr>
        <p:blipFill>
          <a:blip r:embed="rId3"/>
          <a:stretch>
            <a:fillRect/>
          </a:stretch>
        </p:blipFill>
        <p:spPr>
          <a:xfrm>
            <a:off x="279400" y="127000"/>
            <a:ext cx="1028701" cy="903817"/>
          </a:xfrm>
          <a:prstGeom prst="rect">
            <a:avLst/>
          </a:prstGeom>
          <a:noFill/>
          <a:ln w="9525">
            <a:noFill/>
          </a:ln>
        </p:spPr>
      </p:pic>
      <p:sp>
        <p:nvSpPr>
          <p:cNvPr id="2" name="Title 1"/>
          <p:cNvSpPr>
            <a:spLocks noGrp="1"/>
          </p:cNvSpPr>
          <p:nvPr>
            <p:ph type="title"/>
          </p:nvPr>
        </p:nvSpPr>
        <p:spPr>
          <a:xfrm>
            <a:off x="1790170" y="126827"/>
            <a:ext cx="9320890" cy="905173"/>
          </a:xfrm>
          <a:prstGeom prst="rect">
            <a:avLst/>
          </a:prstGeom>
        </p:spPr>
        <p:txBody>
          <a:bodyPr anchor="ctr"/>
          <a:lstStyle>
            <a:lvl1pPr algn="l">
              <a:defRPr sz="2910"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515332" y="1366228"/>
            <a:ext cx="11136196" cy="4810735"/>
          </a:xfrm>
        </p:spPr>
        <p:txBody>
          <a:bodyPr/>
          <a:lstStyle>
            <a:lvl1pPr marL="166370" indent="-166370">
              <a:buFont typeface="Wingdings" panose="05000000000000000000" pitchFamily="2" charset="2"/>
              <a:buChar char="Ø"/>
              <a:defRPr>
                <a:latin typeface="Times New Roman" panose="02020503050405090304" pitchFamily="18" charset="0"/>
                <a:ea typeface="华文楷体" panose="02010600040101010101" pitchFamily="2" charset="-122"/>
                <a:cs typeface="Times New Roman" panose="02020503050405090304" pitchFamily="18" charset="0"/>
              </a:defRPr>
            </a:lvl1pPr>
            <a:lvl2pPr marL="499110" indent="-166370">
              <a:buFont typeface="Wingdings" panose="05000000000000000000" pitchFamily="2" charset="2"/>
              <a:buChar char="Ø"/>
              <a:defRPr>
                <a:latin typeface="Times New Roman" panose="02020503050405090304" pitchFamily="18" charset="0"/>
                <a:ea typeface="华文楷体" panose="02010600040101010101" pitchFamily="2" charset="-122"/>
                <a:cs typeface="Times New Roman" panose="02020503050405090304" pitchFamily="18" charset="0"/>
              </a:defRPr>
            </a:lvl2pPr>
            <a:lvl3pPr marL="831850" indent="-166370">
              <a:buFont typeface="Wingdings" panose="05000000000000000000" pitchFamily="2" charset="2"/>
              <a:buChar char="Ø"/>
              <a:defRPr>
                <a:latin typeface="Times New Roman" panose="02020503050405090304" pitchFamily="18" charset="0"/>
                <a:ea typeface="华文楷体" panose="02010600040101010101" pitchFamily="2" charset="-122"/>
                <a:cs typeface="Times New Roman" panose="02020503050405090304" pitchFamily="18" charset="0"/>
              </a:defRPr>
            </a:lvl3pPr>
            <a:lvl4pPr marL="1164590" indent="-166370">
              <a:buFont typeface="Wingdings" panose="05000000000000000000" pitchFamily="2" charset="2"/>
              <a:buChar char="Ø"/>
              <a:defRPr>
                <a:latin typeface="Times New Roman" panose="02020503050405090304" pitchFamily="18" charset="0"/>
                <a:ea typeface="华文楷体" panose="02010600040101010101" pitchFamily="2" charset="-122"/>
                <a:cs typeface="Times New Roman" panose="02020503050405090304" pitchFamily="18" charset="0"/>
              </a:defRPr>
            </a:lvl4pPr>
            <a:lvl5pPr marL="1497965" indent="-166370">
              <a:buFont typeface="Wingdings" panose="05000000000000000000" pitchFamily="2" charset="2"/>
              <a:buChar char="Ø"/>
              <a:defRPr>
                <a:latin typeface="Times New Roman" panose="02020503050405090304" pitchFamily="18" charset="0"/>
                <a:ea typeface="华文楷体" panose="02010600040101010101" pitchFamily="2" charset="-122"/>
                <a:cs typeface="Times New Roman" panose="02020503050405090304" pitchFamily="18" charset="0"/>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EB5A700-1889-4F34-AAA5-2300069278BC}" type="datetime1">
              <a:rPr lang="zh-CN" altLang="en-US" noProof="1">
                <a:latin typeface="+mn-lt"/>
                <a:ea typeface="+mn-ea"/>
                <a:cs typeface="+mn-cs"/>
              </a:rPr>
              <a:t>2025/12/27</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3EE7D1D6-BD75-4ED8-A4EE-71289BB04787}"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69692676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1"/>
        </a:solidFill>
        <a:effectLst/>
      </p:bgPr>
    </p:bg>
    <p:spTree>
      <p:nvGrpSpPr>
        <p:cNvPr id="1" name=""/>
        <p:cNvGrpSpPr/>
        <p:nvPr/>
      </p:nvGrpSpPr>
      <p:grpSpPr>
        <a:xfrm>
          <a:off x="0" y="0"/>
          <a:ext cx="0" cy="0"/>
          <a:chOff x="0" y="0"/>
          <a:chExt cx="0" cy="0"/>
        </a:xfrm>
      </p:grpSpPr>
      <p:pic>
        <p:nvPicPr>
          <p:cNvPr id="6146"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6147" name="图片 8"/>
          <p:cNvPicPr>
            <a:picLocks noChangeAspect="1"/>
          </p:cNvPicPr>
          <p:nvPr userDrawn="1"/>
        </p:nvPicPr>
        <p:blipFill>
          <a:blip r:embed="rId3"/>
          <a:stretch>
            <a:fillRect/>
          </a:stretch>
        </p:blipFill>
        <p:spPr>
          <a:xfrm>
            <a:off x="-69850" y="1477433"/>
            <a:ext cx="12331701" cy="122767"/>
          </a:xfrm>
          <a:prstGeom prst="rect">
            <a:avLst/>
          </a:prstGeom>
          <a:noFill/>
          <a:ln w="9525">
            <a:noFill/>
          </a:ln>
        </p:spPr>
      </p:pic>
      <p:sp>
        <p:nvSpPr>
          <p:cNvPr id="3" name="Content Placeholder 2"/>
          <p:cNvSpPr>
            <a:spLocks noGrp="1"/>
          </p:cNvSpPr>
          <p:nvPr>
            <p:ph sz="half" idx="1"/>
          </p:nvPr>
        </p:nvSpPr>
        <p:spPr>
          <a:xfrm>
            <a:off x="838200" y="1825625"/>
            <a:ext cx="5181600" cy="4351339"/>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6172200" y="1825625"/>
            <a:ext cx="5181600" cy="4351339"/>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0" name="Title 1"/>
          <p:cNvSpPr>
            <a:spLocks noGrp="1"/>
          </p:cNvSpPr>
          <p:nvPr>
            <p:ph type="title"/>
          </p:nvPr>
        </p:nvSpPr>
        <p:spPr>
          <a:xfrm>
            <a:off x="2113280" y="280683"/>
            <a:ext cx="9240520"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7"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9DA0A81C-8E88-4F9C-8479-6C2EA135095E}" type="datetime1">
              <a:rPr lang="zh-CN" altLang="en-US" noProof="1">
                <a:latin typeface="+mn-lt"/>
                <a:ea typeface="+mn-ea"/>
                <a:cs typeface="+mn-cs"/>
              </a:rPr>
              <a:t>2025/12/27</a:t>
            </a:fld>
            <a:endParaRPr lang="zh-CN" altLang="en-US" noProof="1"/>
          </a:p>
        </p:txBody>
      </p:sp>
      <p:sp>
        <p:nvSpPr>
          <p:cNvPr id="8"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81B08B0F-86E2-4959-8D4C-39794027DA60}"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332798001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7170"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7171" name="图片 8"/>
          <p:cNvPicPr>
            <a:picLocks noChangeAspect="1"/>
          </p:cNvPicPr>
          <p:nvPr userDrawn="1"/>
        </p:nvPicPr>
        <p:blipFill>
          <a:blip r:embed="rId3"/>
          <a:stretch>
            <a:fillRect/>
          </a:stretch>
        </p:blipFill>
        <p:spPr>
          <a:xfrm>
            <a:off x="-48682" y="1445684"/>
            <a:ext cx="12340167" cy="129116"/>
          </a:xfrm>
          <a:prstGeom prst="rect">
            <a:avLst/>
          </a:prstGeom>
          <a:noFill/>
          <a:ln w="9525">
            <a:noFill/>
          </a:ln>
        </p:spPr>
      </p:pic>
      <p:sp>
        <p:nvSpPr>
          <p:cNvPr id="6" name="Title 1"/>
          <p:cNvSpPr txBox="1"/>
          <p:nvPr userDrawn="1"/>
        </p:nvSpPr>
        <p:spPr>
          <a:xfrm>
            <a:off x="2123017" y="270934"/>
            <a:ext cx="9224434" cy="1030818"/>
          </a:xfrm>
          <a:prstGeom prst="rect">
            <a:avLst/>
          </a:prstGeom>
        </p:spPr>
        <p:txBody>
          <a:bodyPr anchor="ct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spcAft>
                <a:spcPts val="0"/>
              </a:spcAft>
              <a:defRPr/>
            </a:pPr>
            <a:r>
              <a:rPr lang="zh-CN" altLang="en-US" sz="3205" strike="noStrike" noProof="1">
                <a:latin typeface="Times New Roman" panose="02020503050405090304" pitchFamily="18" charset="0"/>
                <a:ea typeface="黑体" panose="02010609060101010101" pitchFamily="49" charset="-122"/>
                <a:cs typeface="Times New Roman" panose="02020503050405090304" pitchFamily="18" charset="0"/>
              </a:rPr>
              <a:t>单击此处编辑母版标题样式</a:t>
            </a:r>
            <a:endParaRPr lang="en-US" sz="3205" strike="noStrike" noProof="1"/>
          </a:p>
        </p:txBody>
      </p:sp>
      <p:sp>
        <p:nvSpPr>
          <p:cNvPr id="2" name="Title 1"/>
          <p:cNvSpPr>
            <a:spLocks noGrp="1"/>
          </p:cNvSpPr>
          <p:nvPr>
            <p:ph type="title"/>
          </p:nvPr>
        </p:nvSpPr>
        <p:spPr>
          <a:xfrm>
            <a:off x="831851" y="1709739"/>
            <a:ext cx="10515600" cy="2852737"/>
          </a:xfrm>
          <a:prstGeom prst="rect">
            <a:avLst/>
          </a:prstGeom>
        </p:spPr>
        <p:txBody>
          <a:bodyPr anchor="b"/>
          <a:lstStyle>
            <a:lvl1pPr>
              <a:defRPr sz="4370"/>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31851" y="4589464"/>
            <a:ext cx="10515600" cy="1500187"/>
          </a:xfrm>
        </p:spPr>
        <p:txBody>
          <a:bodyPr/>
          <a:lstStyle>
            <a:lvl1pPr marL="0" indent="0">
              <a:buNone/>
              <a:defRPr sz="1745">
                <a:solidFill>
                  <a:schemeClr val="tx1"/>
                </a:solidFill>
              </a:defRPr>
            </a:lvl1pPr>
            <a:lvl2pPr marL="332740" indent="0">
              <a:buNone/>
              <a:defRPr sz="1455">
                <a:solidFill>
                  <a:schemeClr val="tx1">
                    <a:tint val="75000"/>
                  </a:schemeClr>
                </a:solidFill>
              </a:defRPr>
            </a:lvl2pPr>
            <a:lvl3pPr marL="665480" indent="0">
              <a:buNone/>
              <a:defRPr sz="1310">
                <a:solidFill>
                  <a:schemeClr val="tx1">
                    <a:tint val="75000"/>
                  </a:schemeClr>
                </a:solidFill>
              </a:defRPr>
            </a:lvl3pPr>
            <a:lvl4pPr marL="998220" indent="0">
              <a:buNone/>
              <a:defRPr sz="1165">
                <a:solidFill>
                  <a:schemeClr val="tx1">
                    <a:tint val="75000"/>
                  </a:schemeClr>
                </a:solidFill>
              </a:defRPr>
            </a:lvl4pPr>
            <a:lvl5pPr marL="1330960" indent="0">
              <a:buNone/>
              <a:defRPr sz="1165">
                <a:solidFill>
                  <a:schemeClr val="tx1">
                    <a:tint val="75000"/>
                  </a:schemeClr>
                </a:solidFill>
              </a:defRPr>
            </a:lvl5pPr>
            <a:lvl6pPr marL="1664335" indent="0">
              <a:buNone/>
              <a:defRPr sz="1165">
                <a:solidFill>
                  <a:schemeClr val="tx1">
                    <a:tint val="75000"/>
                  </a:schemeClr>
                </a:solidFill>
              </a:defRPr>
            </a:lvl6pPr>
            <a:lvl7pPr marL="1997075" indent="0">
              <a:buNone/>
              <a:defRPr sz="1165">
                <a:solidFill>
                  <a:schemeClr val="tx1">
                    <a:tint val="75000"/>
                  </a:schemeClr>
                </a:solidFill>
              </a:defRPr>
            </a:lvl7pPr>
            <a:lvl8pPr marL="2329815" indent="0">
              <a:buNone/>
              <a:defRPr sz="1165">
                <a:solidFill>
                  <a:schemeClr val="tx1">
                    <a:tint val="75000"/>
                  </a:schemeClr>
                </a:solidFill>
              </a:defRPr>
            </a:lvl8pPr>
            <a:lvl9pPr marL="2662555" indent="0">
              <a:buNone/>
              <a:defRPr sz="1165">
                <a:solidFill>
                  <a:schemeClr val="tx1">
                    <a:tint val="75000"/>
                  </a:schemeClr>
                </a:solidFill>
              </a:defRPr>
            </a:lvl9pPr>
          </a:lstStyle>
          <a:p>
            <a:pPr lvl="0" fontAlgn="base"/>
            <a:r>
              <a:rPr lang="zh-CN" altLang="en-US" strike="noStrike" noProof="1"/>
              <a:t>单击此处编辑母版文本样式</a:t>
            </a:r>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43D81186-F576-454B-90D6-9049449B703E}" type="datetime1">
              <a:rPr lang="zh-CN" altLang="en-US" noProof="1">
                <a:latin typeface="+mn-lt"/>
                <a:ea typeface="+mn-ea"/>
                <a:cs typeface="+mn-cs"/>
              </a:rPr>
              <a:t>2025/12/27</a:t>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754A0B0-F1E1-4C75-AD06-CFCEBFD55A6A}"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2262936016"/>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solidFill>
        <a:effectLst/>
      </p:bgPr>
    </p:bg>
    <p:spTree>
      <p:nvGrpSpPr>
        <p:cNvPr id="1" name=""/>
        <p:cNvGrpSpPr/>
        <p:nvPr/>
      </p:nvGrpSpPr>
      <p:grpSpPr>
        <a:xfrm>
          <a:off x="0" y="0"/>
          <a:ext cx="0" cy="0"/>
          <a:chOff x="0" y="0"/>
          <a:chExt cx="0" cy="0"/>
        </a:xfrm>
      </p:grpSpPr>
      <p:pic>
        <p:nvPicPr>
          <p:cNvPr id="8194" name="图片 9"/>
          <p:cNvPicPr>
            <a:picLocks noChangeAspect="1"/>
          </p:cNvPicPr>
          <p:nvPr userDrawn="1"/>
        </p:nvPicPr>
        <p:blipFill>
          <a:blip r:embed="rId2"/>
          <a:stretch>
            <a:fillRect/>
          </a:stretch>
        </p:blipFill>
        <p:spPr>
          <a:xfrm>
            <a:off x="-74082" y="1377950"/>
            <a:ext cx="12340167" cy="127000"/>
          </a:xfrm>
          <a:prstGeom prst="rect">
            <a:avLst/>
          </a:prstGeom>
          <a:noFill/>
          <a:ln w="9525">
            <a:noFill/>
          </a:ln>
        </p:spPr>
      </p:pic>
      <p:pic>
        <p:nvPicPr>
          <p:cNvPr id="8195" name="图片 10"/>
          <p:cNvPicPr>
            <a:picLocks noChangeAspect="1"/>
          </p:cNvPicPr>
          <p:nvPr userDrawn="1"/>
        </p:nvPicPr>
        <p:blipFill>
          <a:blip r:embed="rId3"/>
          <a:stretch>
            <a:fillRect/>
          </a:stretch>
        </p:blipFill>
        <p:spPr>
          <a:xfrm>
            <a:off x="196851" y="78318"/>
            <a:ext cx="1511301" cy="1329266"/>
          </a:xfrm>
          <a:prstGeom prst="rect">
            <a:avLst/>
          </a:prstGeom>
          <a:noFill/>
          <a:ln w="9525">
            <a:noFill/>
          </a:ln>
        </p:spPr>
      </p:pic>
      <p:sp>
        <p:nvSpPr>
          <p:cNvPr id="3" name="Text Placeholder 2"/>
          <p:cNvSpPr>
            <a:spLocks noGrp="1"/>
          </p:cNvSpPr>
          <p:nvPr>
            <p:ph type="body" idx="1"/>
          </p:nvPr>
        </p:nvSpPr>
        <p:spPr>
          <a:xfrm>
            <a:off x="839789" y="1681163"/>
            <a:ext cx="5157787"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2" name="Title 1"/>
          <p:cNvSpPr>
            <a:spLocks noGrp="1"/>
          </p:cNvSpPr>
          <p:nvPr>
            <p:ph type="title"/>
          </p:nvPr>
        </p:nvSpPr>
        <p:spPr>
          <a:xfrm>
            <a:off x="2129536" y="228170"/>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9" name="Date Placeholder 6"/>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2C6B4C4E-B5BF-4D88-832B-7823EBB56793}" type="datetime1">
              <a:rPr lang="zh-CN" altLang="en-US" noProof="1">
                <a:latin typeface="+mn-lt"/>
                <a:ea typeface="+mn-ea"/>
                <a:cs typeface="+mn-cs"/>
              </a:rPr>
              <a:t>2025/12/27</a:t>
            </a:fld>
            <a:endParaRPr lang="zh-CN" altLang="en-US" noProof="1"/>
          </a:p>
        </p:txBody>
      </p:sp>
      <p:sp>
        <p:nvSpPr>
          <p:cNvPr id="10" name="Footer Placeholder 7"/>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1" name="Slide Number Placeholder 8"/>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3501FFB-2E93-4A6B-A79D-EC0FD954E631}"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1746843938"/>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pic>
        <p:nvPicPr>
          <p:cNvPr id="9218" name="图片 5"/>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9219" name="图片 6"/>
          <p:cNvPicPr>
            <a:picLocks noChangeAspect="1"/>
          </p:cNvPicPr>
          <p:nvPr userDrawn="1"/>
        </p:nvPicPr>
        <p:blipFill>
          <a:blip r:embed="rId3"/>
          <a:stretch>
            <a:fillRect/>
          </a:stretch>
        </p:blipFill>
        <p:spPr>
          <a:xfrm>
            <a:off x="-74082" y="1498600"/>
            <a:ext cx="12340167" cy="129117"/>
          </a:xfrm>
          <a:prstGeom prst="rect">
            <a:avLst/>
          </a:prstGeom>
          <a:noFill/>
          <a:ln w="9525">
            <a:noFill/>
          </a:ln>
        </p:spPr>
      </p:pic>
      <p:sp>
        <p:nvSpPr>
          <p:cNvPr id="8"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5" name="Date Placeholder 2"/>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E0EC85AC-3DFC-4E8C-AB8E-DCBACAB943D8}" type="datetime1">
              <a:rPr lang="zh-CN" altLang="en-US" noProof="1">
                <a:latin typeface="+mn-lt"/>
                <a:ea typeface="+mn-ea"/>
                <a:cs typeface="+mn-cs"/>
              </a:rPr>
              <a:t>2025/12/27</a:t>
            </a:fld>
            <a:endParaRPr lang="zh-CN" altLang="en-US" noProof="1"/>
          </a:p>
        </p:txBody>
      </p:sp>
      <p:sp>
        <p:nvSpPr>
          <p:cNvPr id="6" name="Footer Placeholder 3"/>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4"/>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63A559DF-C00E-4B7C-80FD-CC65FE27DCF0}"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273818841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pic>
        <p:nvPicPr>
          <p:cNvPr id="10242" name="图片 4"/>
          <p:cNvPicPr>
            <a:picLocks noChangeAspect="1"/>
          </p:cNvPicPr>
          <p:nvPr userDrawn="1"/>
        </p:nvPicPr>
        <p:blipFill>
          <a:blip r:embed="rId2"/>
          <a:stretch>
            <a:fillRect/>
          </a:stretch>
        </p:blipFill>
        <p:spPr>
          <a:xfrm>
            <a:off x="-74082" y="1365251"/>
            <a:ext cx="12340167" cy="129116"/>
          </a:xfrm>
          <a:prstGeom prst="rect">
            <a:avLst/>
          </a:prstGeom>
          <a:noFill/>
          <a:ln w="9525">
            <a:noFill/>
          </a:ln>
        </p:spPr>
      </p:pic>
      <p:pic>
        <p:nvPicPr>
          <p:cNvPr id="10243" name="图片 5"/>
          <p:cNvPicPr>
            <a:picLocks noChangeAspect="1"/>
          </p:cNvPicPr>
          <p:nvPr userDrawn="1"/>
        </p:nvPicPr>
        <p:blipFill>
          <a:blip r:embed="rId3"/>
          <a:stretch>
            <a:fillRect/>
          </a:stretch>
        </p:blipFill>
        <p:spPr>
          <a:xfrm>
            <a:off x="220133" y="35984"/>
            <a:ext cx="1511301" cy="1329266"/>
          </a:xfrm>
          <a:prstGeom prst="rect">
            <a:avLst/>
          </a:prstGeom>
          <a:noFill/>
          <a:ln w="9525">
            <a:noFill/>
          </a:ln>
        </p:spPr>
      </p:pic>
      <p:sp>
        <p:nvSpPr>
          <p:cNvPr id="8" name="Title 1"/>
          <p:cNvSpPr>
            <a:spLocks noGrp="1"/>
          </p:cNvSpPr>
          <p:nvPr>
            <p:ph type="title"/>
          </p:nvPr>
        </p:nvSpPr>
        <p:spPr>
          <a:xfrm>
            <a:off x="2129536" y="18609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r>
              <a:rPr lang="zh-CN" altLang="en-US" strike="noStrike" noProof="1"/>
              <a:t>单击此处编辑母版标题样式</a:t>
            </a:r>
            <a:endParaRPr lang="en-US" strike="noStrike" noProof="1"/>
          </a:p>
        </p:txBody>
      </p:sp>
      <p:sp>
        <p:nvSpPr>
          <p:cNvPr id="5" name="Date Placeholder 1"/>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194E595-B90A-4DF9-9393-E8A7EA54759D}" type="datetime1">
              <a:rPr lang="zh-CN" altLang="en-US" noProof="1">
                <a:latin typeface="+mn-lt"/>
                <a:ea typeface="+mn-ea"/>
                <a:cs typeface="+mn-cs"/>
              </a:rPr>
              <a:t>2025/12/27</a:t>
            </a:fld>
            <a:endParaRPr lang="zh-CN" altLang="en-US" noProof="1"/>
          </a:p>
        </p:txBody>
      </p:sp>
      <p:sp>
        <p:nvSpPr>
          <p:cNvPr id="6" name="Footer Placeholder 2"/>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3"/>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2FE5CAF5-A737-4280-B5C1-680B34F3ED86}"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497106415"/>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1266" name="图片 7"/>
          <p:cNvPicPr>
            <a:picLocks noChangeAspect="1"/>
          </p:cNvPicPr>
          <p:nvPr userDrawn="1"/>
        </p:nvPicPr>
        <p:blipFill>
          <a:blip r:embed="rId2"/>
          <a:stretch>
            <a:fillRect/>
          </a:stretch>
        </p:blipFill>
        <p:spPr>
          <a:xfrm>
            <a:off x="220133" y="80434"/>
            <a:ext cx="1511301" cy="1329266"/>
          </a:xfrm>
          <a:prstGeom prst="rect">
            <a:avLst/>
          </a:prstGeom>
          <a:noFill/>
          <a:ln w="9525">
            <a:noFill/>
          </a:ln>
        </p:spPr>
      </p:pic>
      <p:pic>
        <p:nvPicPr>
          <p:cNvPr id="11267" name="图片 8"/>
          <p:cNvPicPr>
            <a:picLocks noChangeAspect="1"/>
          </p:cNvPicPr>
          <p:nvPr userDrawn="1"/>
        </p:nvPicPr>
        <p:blipFill>
          <a:blip r:embed="rId3"/>
          <a:stretch>
            <a:fillRect/>
          </a:stretch>
        </p:blipFill>
        <p:spPr>
          <a:xfrm>
            <a:off x="-65616" y="1397000"/>
            <a:ext cx="12338050" cy="129117"/>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spcAft>
                <a:spcPts val="0"/>
              </a:spcAft>
              <a:defRPr/>
            </a:pPr>
            <a:r>
              <a:rPr lang="zh-CN" altLang="en-US" sz="3205" strike="noStrike" noProof="1">
                <a:latin typeface="Times New Roman" panose="02020503050405090304" pitchFamily="18" charset="0"/>
                <a:ea typeface="黑体" panose="02010609060101010101" pitchFamily="49" charset="-122"/>
                <a:cs typeface="Times New Roman" panose="02020503050405090304" pitchFamily="18" charset="0"/>
              </a:rPr>
              <a:t>单击此处编辑母版标题样式</a:t>
            </a:r>
            <a:endParaRPr lang="en-US" sz="3205" strike="noStrike" noProof="1"/>
          </a:p>
        </p:txBody>
      </p:sp>
      <p:sp>
        <p:nvSpPr>
          <p:cNvPr id="2" name="Title 1"/>
          <p:cNvSpPr>
            <a:spLocks noGrp="1"/>
          </p:cNvSpPr>
          <p:nvPr>
            <p:ph type="title"/>
          </p:nvPr>
        </p:nvSpPr>
        <p:spPr>
          <a:xfrm>
            <a:off x="839788" y="1618488"/>
            <a:ext cx="3932238" cy="1600200"/>
          </a:xfrm>
          <a:prstGeom prst="rect">
            <a:avLst/>
          </a:prstGeom>
        </p:spPr>
        <p:txBody>
          <a:bodyPr anchor="b"/>
          <a:lstStyle>
            <a:lvl1pPr>
              <a:defRPr sz="233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5183188" y="1618488"/>
            <a:ext cx="6172200" cy="4242563"/>
          </a:xfrm>
        </p:spPr>
        <p:txBody>
          <a:bodyPr/>
          <a:lstStyle>
            <a:lvl1pPr>
              <a:defRPr sz="2330"/>
            </a:lvl1pPr>
            <a:lvl2pPr>
              <a:defRPr sz="2040"/>
            </a:lvl2pPr>
            <a:lvl3pPr>
              <a:defRPr sz="1745"/>
            </a:lvl3pPr>
            <a:lvl4pPr>
              <a:defRPr sz="1455"/>
            </a:lvl4pPr>
            <a:lvl5pPr>
              <a:defRPr sz="1455"/>
            </a:lvl5pPr>
            <a:lvl6pPr>
              <a:defRPr sz="1455"/>
            </a:lvl6pPr>
            <a:lvl7pPr>
              <a:defRPr sz="1455"/>
            </a:lvl7pPr>
            <a:lvl8pPr>
              <a:defRPr sz="1455"/>
            </a:lvl8pPr>
            <a:lvl9pPr>
              <a:defRPr sz="1455"/>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839788" y="3218688"/>
            <a:ext cx="3932238" cy="2650300"/>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a:t>单击此处编辑母版文本样式</a:t>
            </a:r>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37D0E34-0D74-4730-8030-847ED8B2EC78}" type="datetime1">
              <a:rPr lang="zh-CN" altLang="en-US" noProof="1">
                <a:latin typeface="+mn-lt"/>
                <a:ea typeface="+mn-ea"/>
                <a:cs typeface="+mn-cs"/>
              </a:rPr>
              <a:t>2025/12/27</a:t>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A46099A2-6E73-4092-AC62-835122D447BC}"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297344165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2290" name="图片 7"/>
          <p:cNvPicPr>
            <a:picLocks noChangeAspect="1"/>
          </p:cNvPicPr>
          <p:nvPr userDrawn="1"/>
        </p:nvPicPr>
        <p:blipFill>
          <a:blip r:embed="rId2"/>
          <a:stretch>
            <a:fillRect/>
          </a:stretch>
        </p:blipFill>
        <p:spPr>
          <a:xfrm>
            <a:off x="-74082" y="1452034"/>
            <a:ext cx="12340167" cy="129117"/>
          </a:xfrm>
          <a:prstGeom prst="rect">
            <a:avLst/>
          </a:prstGeom>
          <a:noFill/>
          <a:ln w="9525">
            <a:noFill/>
          </a:ln>
        </p:spPr>
      </p:pic>
      <p:pic>
        <p:nvPicPr>
          <p:cNvPr id="12291" name="图片 8"/>
          <p:cNvPicPr>
            <a:picLocks noChangeAspect="1"/>
          </p:cNvPicPr>
          <p:nvPr userDrawn="1"/>
        </p:nvPicPr>
        <p:blipFill>
          <a:blip r:embed="rId3"/>
          <a:stretch>
            <a:fillRect/>
          </a:stretch>
        </p:blipFill>
        <p:spPr>
          <a:xfrm>
            <a:off x="203200" y="124884"/>
            <a:ext cx="1511301" cy="1327150"/>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503050405090304" pitchFamily="18" charset="0"/>
                <a:ea typeface="黑体" panose="02010609060101010101" pitchFamily="49" charset="-122"/>
                <a:cs typeface="Times New Roman" panose="02020503050405090304" pitchFamily="18" charset="0"/>
              </a:defRPr>
            </a:lvl1pPr>
          </a:lstStyle>
          <a:p>
            <a:pPr fontAlgn="base">
              <a:spcAft>
                <a:spcPts val="0"/>
              </a:spcAft>
              <a:defRPr/>
            </a:pPr>
            <a:r>
              <a:rPr lang="zh-CN" altLang="en-US" sz="3205" strike="noStrike" noProof="1">
                <a:latin typeface="Times New Roman" panose="02020503050405090304" pitchFamily="18" charset="0"/>
                <a:ea typeface="黑体" panose="02010609060101010101" pitchFamily="49" charset="-122"/>
                <a:cs typeface="Times New Roman" panose="02020503050405090304" pitchFamily="18" charset="0"/>
              </a:rPr>
              <a:t>单击此处编辑母版标题样式</a:t>
            </a:r>
            <a:endParaRPr lang="en-US" sz="3205" strike="noStrike" noProof="1"/>
          </a:p>
        </p:txBody>
      </p:sp>
      <p:sp>
        <p:nvSpPr>
          <p:cNvPr id="2" name="Title 1"/>
          <p:cNvSpPr>
            <a:spLocks noGrp="1"/>
          </p:cNvSpPr>
          <p:nvPr>
            <p:ph type="title"/>
          </p:nvPr>
        </p:nvSpPr>
        <p:spPr>
          <a:xfrm>
            <a:off x="839788" y="1615440"/>
            <a:ext cx="3932238" cy="1600200"/>
          </a:xfrm>
          <a:prstGeom prst="rect">
            <a:avLst/>
          </a:prstGeom>
        </p:spPr>
        <p:txBody>
          <a:bodyPr anchor="b"/>
          <a:lstStyle>
            <a:lvl1pPr>
              <a:defRPr sz="2330"/>
            </a:lvl1pPr>
          </a:lstStyle>
          <a:p>
            <a:pPr fontAlgn="base"/>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5183188" y="1615440"/>
            <a:ext cx="6172200" cy="4245611"/>
          </a:xfrm>
        </p:spPr>
        <p:txBody>
          <a:bodyPr rtlCol="0">
            <a:normAutofit/>
          </a:bodyPr>
          <a:lstStyle>
            <a:lvl1pPr marL="0" indent="0">
              <a:buNone/>
              <a:defRPr sz="2330"/>
            </a:lvl1pPr>
            <a:lvl2pPr marL="332740" indent="0">
              <a:buNone/>
              <a:defRPr sz="2040"/>
            </a:lvl2pPr>
            <a:lvl3pPr marL="665480" indent="0">
              <a:buNone/>
              <a:defRPr sz="1745"/>
            </a:lvl3pPr>
            <a:lvl4pPr marL="998220" indent="0">
              <a:buNone/>
              <a:defRPr sz="1455"/>
            </a:lvl4pPr>
            <a:lvl5pPr marL="1330960" indent="0">
              <a:buNone/>
              <a:defRPr sz="1455"/>
            </a:lvl5pPr>
            <a:lvl6pPr marL="1664335" indent="0">
              <a:buNone/>
              <a:defRPr sz="1455"/>
            </a:lvl6pPr>
            <a:lvl7pPr marL="1997075" indent="0">
              <a:buNone/>
              <a:defRPr sz="1455"/>
            </a:lvl7pPr>
            <a:lvl8pPr marL="2329815" indent="0">
              <a:buNone/>
              <a:defRPr sz="1455"/>
            </a:lvl8pPr>
            <a:lvl9pPr marL="2662555" indent="0">
              <a:buNone/>
              <a:defRPr sz="1455"/>
            </a:lvl9pPr>
          </a:lstStyle>
          <a:p>
            <a:pPr lvl="0" fontAlgn="base"/>
            <a:r>
              <a:rPr lang="zh-CN" altLang="en-US" strike="noStrike" noProof="0"/>
              <a:t>单击图标添加图片</a:t>
            </a:r>
            <a:endParaRPr lang="en-US" strike="noStrike" noProof="0" dirty="0"/>
          </a:p>
        </p:txBody>
      </p:sp>
      <p:sp>
        <p:nvSpPr>
          <p:cNvPr id="4" name="Text Placeholder 3"/>
          <p:cNvSpPr>
            <a:spLocks noGrp="1"/>
          </p:cNvSpPr>
          <p:nvPr>
            <p:ph type="body" sz="half" idx="2"/>
          </p:nvPr>
        </p:nvSpPr>
        <p:spPr>
          <a:xfrm>
            <a:off x="839788" y="3215640"/>
            <a:ext cx="3932238" cy="2653348"/>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a:t>单击此处编辑母版文本样式</a:t>
            </a:r>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CDAD6A8-F4FD-4D5B-990E-A37C39E1FFB6}" type="datetime1">
              <a:rPr lang="zh-CN" altLang="en-US" noProof="1">
                <a:latin typeface="+mn-lt"/>
                <a:ea typeface="+mn-ea"/>
                <a:cs typeface="+mn-cs"/>
              </a:rPr>
              <a:t>2025/12/27</a:t>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96EC8CD8-8488-4A18-B2E7-0541019B05E8}" type="slidenum">
              <a:rPr lang="zh-CN" altLang="en-US" noProof="1">
                <a:latin typeface="+mn-lt"/>
                <a:ea typeface="+mn-ea"/>
                <a:cs typeface="+mn-cs"/>
              </a:rPr>
              <a:t>‹#›</a:t>
            </a:fld>
            <a:endParaRPr lang="zh-CN" altLang="en-US" noProof="1"/>
          </a:p>
        </p:txBody>
      </p:sp>
    </p:spTree>
    <p:extLst>
      <p:ext uri="{BB962C8B-B14F-4D97-AF65-F5344CB8AC3E}">
        <p14:creationId xmlns:p14="http://schemas.microsoft.com/office/powerpoint/2010/main" val="377770582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p:nvPr>
        </p:nvSpPr>
        <p:spPr>
          <a:xfrm>
            <a:off x="838200" y="1826684"/>
            <a:ext cx="10515600" cy="4349749"/>
          </a:xfrm>
          <a:prstGeom prst="rect">
            <a:avLst/>
          </a:prstGeom>
          <a:noFill/>
          <a:ln w="9525">
            <a:noFill/>
          </a:ln>
        </p:spPr>
        <p:txBody>
          <a:bodyPr wrap="square" lIns="91440" tIns="45720" rIns="91440" bIns="4572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endParaRPr lang="en-US" altLang="en-US"/>
          </a:p>
        </p:txBody>
      </p:sp>
      <p:sp>
        <p:nvSpPr>
          <p:cNvPr id="4" name="Date Placeholder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spcBef>
                <a:spcPts val="0"/>
              </a:spcBef>
              <a:spcAft>
                <a:spcPts val="0"/>
              </a:spcAft>
              <a:defRPr sz="875">
                <a:solidFill>
                  <a:schemeClr val="tx1">
                    <a:tint val="75000"/>
                  </a:schemeClr>
                </a:solidFill>
                <a:latin typeface="+mn-lt"/>
                <a:ea typeface="+mn-ea"/>
              </a:defRPr>
            </a:lvl1pPr>
          </a:lstStyle>
          <a:p>
            <a:pPr fontAlgn="base">
              <a:defRPr/>
            </a:pPr>
            <a:fld id="{4495405E-2761-4DA1-97DB-0E23CB194FDF}" type="datetime1">
              <a:rPr lang="zh-CN" altLang="en-US" strike="noStrike" noProof="1">
                <a:latin typeface="+mn-lt"/>
                <a:ea typeface="+mn-ea"/>
                <a:cs typeface="+mn-cs"/>
              </a:rPr>
              <a:t>2025/12/27</a:t>
            </a:fld>
            <a:endParaRPr lang="zh-CN" altLang="en-US" strike="noStrike" noProof="1"/>
          </a:p>
        </p:txBody>
      </p:sp>
      <p:sp>
        <p:nvSpPr>
          <p:cNvPr id="5" name="Footer Placeholder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spcBef>
                <a:spcPts val="0"/>
              </a:spcBef>
              <a:spcAft>
                <a:spcPts val="0"/>
              </a:spcAft>
              <a:defRPr sz="875">
                <a:solidFill>
                  <a:schemeClr val="tx1">
                    <a:tint val="75000"/>
                  </a:schemeClr>
                </a:solidFill>
                <a:latin typeface="+mn-lt"/>
                <a:ea typeface="+mn-ea"/>
              </a:defRPr>
            </a:lvl1pPr>
          </a:lstStyle>
          <a:p>
            <a:pPr fontAlgn="base">
              <a:defRPr/>
            </a:pPr>
            <a:r>
              <a:rPr lang="zh-CN" altLang="en-US" strike="noStrike" noProof="1">
                <a:latin typeface="+mn-lt"/>
                <a:ea typeface="+mn-ea"/>
                <a:cs typeface="+mn-cs"/>
              </a:rPr>
              <a:t>1</a:t>
            </a:r>
            <a:endParaRPr lang="zh-CN" altLang="en-US" strike="noStrike" noProof="1"/>
          </a:p>
        </p:txBody>
      </p:sp>
      <p:sp>
        <p:nvSpPr>
          <p:cNvPr id="6" name="Slide Number Placeholder 5"/>
          <p:cNvSpPr>
            <a:spLocks noGrp="1"/>
          </p:cNvSpPr>
          <p:nvPr>
            <p:ph type="sldNum" sz="quarter" idx="4"/>
          </p:nvPr>
        </p:nvSpPr>
        <p:spPr>
          <a:xfrm>
            <a:off x="8610600" y="6356351"/>
            <a:ext cx="2743200" cy="366184"/>
          </a:xfrm>
          <a:prstGeom prst="rect">
            <a:avLst/>
          </a:prstGeom>
        </p:spPr>
        <p:txBody>
          <a:bodyPr vert="horz" lIns="91440" tIns="45720" rIns="91440" bIns="45720" rtlCol="0" anchor="ctr"/>
          <a:lstStyle>
            <a:lvl1pPr algn="r">
              <a:spcBef>
                <a:spcPts val="0"/>
              </a:spcBef>
              <a:spcAft>
                <a:spcPts val="0"/>
              </a:spcAft>
              <a:defRPr sz="875">
                <a:solidFill>
                  <a:schemeClr val="tx1">
                    <a:tint val="75000"/>
                  </a:schemeClr>
                </a:solidFill>
                <a:latin typeface="+mn-lt"/>
                <a:ea typeface="+mn-ea"/>
              </a:defRPr>
            </a:lvl1pPr>
          </a:lstStyle>
          <a:p>
            <a:pPr fontAlgn="base">
              <a:defRPr/>
            </a:pPr>
            <a:fld id="{4FC76A73-6861-44DE-9CDD-EE5710919322}" type="slidenum">
              <a:rPr lang="zh-CN" altLang="en-US" strike="noStrike" noProof="1">
                <a:latin typeface="+mn-lt"/>
                <a:ea typeface="+mn-ea"/>
                <a:cs typeface="+mn-cs"/>
              </a:rPr>
              <a:t>‹#›</a:t>
            </a:fld>
            <a:endParaRPr lang="zh-CN" altLang="en-US" strike="noStrike" noProof="1"/>
          </a:p>
        </p:txBody>
      </p:sp>
    </p:spTree>
    <p:extLst>
      <p:ext uri="{BB962C8B-B14F-4D97-AF65-F5344CB8AC3E}">
        <p14:creationId xmlns:p14="http://schemas.microsoft.com/office/powerpoint/2010/main" val="1678562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lnSpc>
          <a:spcPct val="90000"/>
        </a:lnSpc>
        <a:spcBef>
          <a:spcPct val="0"/>
        </a:spcBef>
        <a:spcAft>
          <a:spcPct val="0"/>
        </a:spcAft>
        <a:defRPr sz="3205"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itchFamily="2" charset="-122"/>
        </a:defRPr>
      </a:lvl9pPr>
    </p:titleStyle>
    <p:bodyStyle>
      <a:lvl1pPr marL="166370" indent="-164465" algn="l" rtl="0" eaLnBrk="0" fontAlgn="base" hangingPunct="0">
        <a:lnSpc>
          <a:spcPct val="90000"/>
        </a:lnSpc>
        <a:spcBef>
          <a:spcPct val="146000"/>
        </a:spcBef>
        <a:spcAft>
          <a:spcPct val="0"/>
        </a:spcAft>
        <a:buFont typeface="Wingdings" panose="05000000000000000000" pitchFamily="2" charset="2"/>
        <a:buChar char="Ø"/>
        <a:defRPr sz="2040" kern="1200">
          <a:solidFill>
            <a:schemeClr val="tx1"/>
          </a:solidFill>
          <a:latin typeface="Times New Roman" panose="02020503050405090304" pitchFamily="18" charset="0"/>
          <a:ea typeface="华文楷体" panose="02010600040101010101" pitchFamily="2" charset="-122"/>
          <a:cs typeface="Times New Roman" panose="02020503050405090304" pitchFamily="18" charset="0"/>
        </a:defRPr>
      </a:lvl1pPr>
      <a:lvl2pPr marL="499110" indent="-164465" algn="l" rtl="0" eaLnBrk="0" fontAlgn="base" hangingPunct="0">
        <a:lnSpc>
          <a:spcPct val="90000"/>
        </a:lnSpc>
        <a:spcBef>
          <a:spcPct val="73000"/>
        </a:spcBef>
        <a:spcAft>
          <a:spcPct val="0"/>
        </a:spcAft>
        <a:buFont typeface="Wingdings" panose="05000000000000000000" pitchFamily="2" charset="2"/>
        <a:buChar char="Ø"/>
        <a:defRPr sz="1745" kern="1200">
          <a:solidFill>
            <a:schemeClr val="tx1"/>
          </a:solidFill>
          <a:latin typeface="Times New Roman" panose="02020503050405090304" pitchFamily="18" charset="0"/>
          <a:ea typeface="华文楷体" panose="02010600040101010101" pitchFamily="2" charset="-122"/>
          <a:cs typeface="Times New Roman" panose="02020503050405090304" pitchFamily="18" charset="0"/>
        </a:defRPr>
      </a:lvl2pPr>
      <a:lvl3pPr marL="831850" indent="-164465" algn="l" rtl="0" eaLnBrk="0" fontAlgn="base" hangingPunct="0">
        <a:lnSpc>
          <a:spcPct val="90000"/>
        </a:lnSpc>
        <a:spcBef>
          <a:spcPct val="73000"/>
        </a:spcBef>
        <a:spcAft>
          <a:spcPct val="0"/>
        </a:spcAft>
        <a:buFont typeface="Wingdings" panose="05000000000000000000" pitchFamily="2" charset="2"/>
        <a:buChar char="Ø"/>
        <a:defRPr sz="1455" kern="1200">
          <a:solidFill>
            <a:schemeClr val="tx1"/>
          </a:solidFill>
          <a:latin typeface="Times New Roman" panose="02020503050405090304" pitchFamily="18" charset="0"/>
          <a:ea typeface="华文楷体" panose="02010600040101010101" pitchFamily="2" charset="-122"/>
          <a:cs typeface="Times New Roman" panose="02020503050405090304" pitchFamily="18" charset="0"/>
        </a:defRPr>
      </a:lvl3pPr>
      <a:lvl4pPr marL="1164590"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503050405090304" pitchFamily="18" charset="0"/>
          <a:ea typeface="华文楷体" panose="02010600040101010101" pitchFamily="2" charset="-122"/>
          <a:cs typeface="Times New Roman" panose="02020503050405090304" pitchFamily="18" charset="0"/>
        </a:defRPr>
      </a:lvl4pPr>
      <a:lvl5pPr marL="1497965"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503050405090304" pitchFamily="18" charset="0"/>
          <a:ea typeface="华文楷体" panose="02010600040101010101" pitchFamily="2" charset="-122"/>
          <a:cs typeface="Times New Roman" panose="02020503050405090304" pitchFamily="18" charset="0"/>
        </a:defRPr>
      </a:lvl5pPr>
      <a:lvl6pPr marL="1830705" indent="-164465" algn="l" defTabSz="665480" rtl="0" eaLnBrk="1" latinLnBrk="0" hangingPunct="1">
        <a:lnSpc>
          <a:spcPct val="90000"/>
        </a:lnSpc>
        <a:spcBef>
          <a:spcPct val="73000"/>
        </a:spcBef>
        <a:buFont typeface="Arial" panose="020B0604020202090204" pitchFamily="34" charset="0"/>
        <a:buChar char="•"/>
        <a:defRPr sz="1310" kern="1200">
          <a:solidFill>
            <a:schemeClr val="tx1"/>
          </a:solidFill>
          <a:latin typeface="+mn-lt"/>
          <a:ea typeface="+mn-ea"/>
          <a:cs typeface="+mn-cs"/>
        </a:defRPr>
      </a:lvl6pPr>
      <a:lvl7pPr marL="2163445" indent="-164465" algn="l" defTabSz="665480" rtl="0" eaLnBrk="1" latinLnBrk="0" hangingPunct="1">
        <a:lnSpc>
          <a:spcPct val="90000"/>
        </a:lnSpc>
        <a:spcBef>
          <a:spcPct val="73000"/>
        </a:spcBef>
        <a:buFont typeface="Arial" panose="020B0604020202090204" pitchFamily="34" charset="0"/>
        <a:buChar char="•"/>
        <a:defRPr sz="1310" kern="1200">
          <a:solidFill>
            <a:schemeClr val="tx1"/>
          </a:solidFill>
          <a:latin typeface="+mn-lt"/>
          <a:ea typeface="+mn-ea"/>
          <a:cs typeface="+mn-cs"/>
        </a:defRPr>
      </a:lvl7pPr>
      <a:lvl8pPr marL="2496185" indent="-164465" algn="l" defTabSz="665480" rtl="0" eaLnBrk="1" latinLnBrk="0" hangingPunct="1">
        <a:lnSpc>
          <a:spcPct val="90000"/>
        </a:lnSpc>
        <a:spcBef>
          <a:spcPct val="73000"/>
        </a:spcBef>
        <a:buFont typeface="Arial" panose="020B0604020202090204" pitchFamily="34" charset="0"/>
        <a:buChar char="•"/>
        <a:defRPr sz="1310" kern="1200">
          <a:solidFill>
            <a:schemeClr val="tx1"/>
          </a:solidFill>
          <a:latin typeface="+mn-lt"/>
          <a:ea typeface="+mn-ea"/>
          <a:cs typeface="+mn-cs"/>
        </a:defRPr>
      </a:lvl8pPr>
      <a:lvl9pPr marL="2828925" indent="-164465" algn="l" defTabSz="665480" rtl="0" eaLnBrk="1" latinLnBrk="0" hangingPunct="1">
        <a:lnSpc>
          <a:spcPct val="90000"/>
        </a:lnSpc>
        <a:spcBef>
          <a:spcPct val="73000"/>
        </a:spcBef>
        <a:buFont typeface="Arial" panose="020B0604020202090204" pitchFamily="34" charset="0"/>
        <a:buChar char="•"/>
        <a:defRPr sz="1310" kern="1200">
          <a:solidFill>
            <a:schemeClr val="tx1"/>
          </a:solidFill>
          <a:latin typeface="+mn-lt"/>
          <a:ea typeface="+mn-ea"/>
          <a:cs typeface="+mn-cs"/>
        </a:defRPr>
      </a:lvl9pPr>
    </p:bodyStyle>
    <p:otherStyle>
      <a:defPPr>
        <a:defRPr lang="en-US"/>
      </a:defPPr>
      <a:lvl1pPr marL="0" algn="l" defTabSz="665480" rtl="0" eaLnBrk="1" latinLnBrk="0" hangingPunct="1">
        <a:defRPr sz="1310" kern="1200">
          <a:solidFill>
            <a:schemeClr val="tx1"/>
          </a:solidFill>
          <a:latin typeface="+mn-lt"/>
          <a:ea typeface="+mn-ea"/>
          <a:cs typeface="+mn-cs"/>
        </a:defRPr>
      </a:lvl1pPr>
      <a:lvl2pPr marL="332740" algn="l" defTabSz="665480" rtl="0" eaLnBrk="1" latinLnBrk="0" hangingPunct="1">
        <a:defRPr sz="1310" kern="1200">
          <a:solidFill>
            <a:schemeClr val="tx1"/>
          </a:solidFill>
          <a:latin typeface="+mn-lt"/>
          <a:ea typeface="+mn-ea"/>
          <a:cs typeface="+mn-cs"/>
        </a:defRPr>
      </a:lvl2pPr>
      <a:lvl3pPr marL="665480" algn="l" defTabSz="665480" rtl="0" eaLnBrk="1" latinLnBrk="0" hangingPunct="1">
        <a:defRPr sz="1310" kern="1200">
          <a:solidFill>
            <a:schemeClr val="tx1"/>
          </a:solidFill>
          <a:latin typeface="+mn-lt"/>
          <a:ea typeface="+mn-ea"/>
          <a:cs typeface="+mn-cs"/>
        </a:defRPr>
      </a:lvl3pPr>
      <a:lvl4pPr marL="998220" algn="l" defTabSz="665480" rtl="0" eaLnBrk="1" latinLnBrk="0" hangingPunct="1">
        <a:defRPr sz="1310" kern="1200">
          <a:solidFill>
            <a:schemeClr val="tx1"/>
          </a:solidFill>
          <a:latin typeface="+mn-lt"/>
          <a:ea typeface="+mn-ea"/>
          <a:cs typeface="+mn-cs"/>
        </a:defRPr>
      </a:lvl4pPr>
      <a:lvl5pPr marL="1330960" algn="l" defTabSz="665480" rtl="0" eaLnBrk="1" latinLnBrk="0" hangingPunct="1">
        <a:defRPr sz="1310" kern="1200">
          <a:solidFill>
            <a:schemeClr val="tx1"/>
          </a:solidFill>
          <a:latin typeface="+mn-lt"/>
          <a:ea typeface="+mn-ea"/>
          <a:cs typeface="+mn-cs"/>
        </a:defRPr>
      </a:lvl5pPr>
      <a:lvl6pPr marL="1664335" algn="l" defTabSz="665480" rtl="0" eaLnBrk="1" latinLnBrk="0" hangingPunct="1">
        <a:defRPr sz="1310" kern="1200">
          <a:solidFill>
            <a:schemeClr val="tx1"/>
          </a:solidFill>
          <a:latin typeface="+mn-lt"/>
          <a:ea typeface="+mn-ea"/>
          <a:cs typeface="+mn-cs"/>
        </a:defRPr>
      </a:lvl6pPr>
      <a:lvl7pPr marL="1997075" algn="l" defTabSz="665480" rtl="0" eaLnBrk="1" latinLnBrk="0" hangingPunct="1">
        <a:defRPr sz="1310" kern="1200">
          <a:solidFill>
            <a:schemeClr val="tx1"/>
          </a:solidFill>
          <a:latin typeface="+mn-lt"/>
          <a:ea typeface="+mn-ea"/>
          <a:cs typeface="+mn-cs"/>
        </a:defRPr>
      </a:lvl7pPr>
      <a:lvl8pPr marL="2329815" algn="l" defTabSz="665480" rtl="0" eaLnBrk="1" latinLnBrk="0" hangingPunct="1">
        <a:defRPr sz="1310" kern="1200">
          <a:solidFill>
            <a:schemeClr val="tx1"/>
          </a:solidFill>
          <a:latin typeface="+mn-lt"/>
          <a:ea typeface="+mn-ea"/>
          <a:cs typeface="+mn-cs"/>
        </a:defRPr>
      </a:lvl8pPr>
      <a:lvl9pPr marL="2662555" algn="l" defTabSz="665480" rtl="0" eaLnBrk="1" latinLnBrk="0" hangingPunct="1">
        <a:defRPr sz="13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19977;&#20307;&#20851;&#31995;&#22270;.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arry_potter_fixed.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231" y="953478"/>
            <a:ext cx="9620738" cy="1760670"/>
          </a:xfrm>
        </p:spPr>
        <p:txBody>
          <a:bodyPr anchor="ctr">
            <a:noAutofit/>
          </a:bodyPr>
          <a:lstStyle/>
          <a:p>
            <a:pPr eaLnBrk="1" fontAlgn="base" hangingPunct="1">
              <a:lnSpc>
                <a:spcPct val="150000"/>
              </a:lnSpc>
              <a:spcAft>
                <a:spcPts val="0"/>
              </a:spcAft>
              <a:defRPr/>
            </a:pPr>
            <a:r>
              <a:rPr lang="zh-CN" altLang="en-US" sz="4800" noProof="1">
                <a:solidFill>
                  <a:srgbClr val="FF0000"/>
                </a:solidFill>
                <a:effectLst/>
                <a:sym typeface="+mn-ea"/>
              </a:rPr>
              <a:t>用户数据采集与关联分析</a:t>
            </a:r>
            <a:br>
              <a:rPr lang="en-US" altLang="zh-CN" sz="4800" noProof="1">
                <a:solidFill>
                  <a:srgbClr val="FF0000"/>
                </a:solidFill>
                <a:effectLst/>
                <a:sym typeface="+mn-ea"/>
              </a:rPr>
            </a:br>
            <a:r>
              <a:rPr lang="zh-CN" altLang="en-US" sz="3600" strike="noStrike" noProof="1">
                <a:solidFill>
                  <a:srgbClr val="FF0000"/>
                </a:solidFill>
                <a:effectLst/>
              </a:rPr>
              <a:t>（结课作业）</a:t>
            </a:r>
          </a:p>
        </p:txBody>
      </p:sp>
      <p:sp>
        <p:nvSpPr>
          <p:cNvPr id="3" name="副标题 2"/>
          <p:cNvSpPr>
            <a:spLocks noGrp="1"/>
          </p:cNvSpPr>
          <p:nvPr>
            <p:ph type="subTitle" idx="1"/>
          </p:nvPr>
        </p:nvSpPr>
        <p:spPr>
          <a:xfrm>
            <a:off x="8103477" y="3563006"/>
            <a:ext cx="3547746" cy="2730685"/>
          </a:xfrm>
        </p:spPr>
        <p:txBody>
          <a:bodyPr rtlCol="0" anchor="ctr">
            <a:noAutofit/>
          </a:bodyPr>
          <a:lstStyle/>
          <a:p>
            <a:pPr eaLnBrk="1" fontAlgn="base" hangingPunct="1">
              <a:lnSpc>
                <a:spcPct val="150000"/>
              </a:lnSpc>
              <a:spcAft>
                <a:spcPts val="0"/>
              </a:spcAft>
              <a:defRPr/>
            </a:pPr>
            <a:r>
              <a:rPr lang="zh-CN" altLang="en-US" sz="2000" strike="noStrike" kern="1500" spc="150" noProof="1">
                <a:effectLst/>
              </a:rPr>
              <a:t>营销</a:t>
            </a:r>
            <a:r>
              <a:rPr lang="en-US" altLang="zh-CN" sz="2000" strike="noStrike" kern="1500" spc="150" noProof="1">
                <a:effectLst/>
              </a:rPr>
              <a:t>2301</a:t>
            </a:r>
          </a:p>
          <a:p>
            <a:pPr eaLnBrk="1" fontAlgn="base" hangingPunct="1">
              <a:lnSpc>
                <a:spcPct val="150000"/>
              </a:lnSpc>
              <a:spcAft>
                <a:spcPts val="0"/>
              </a:spcAft>
              <a:defRPr/>
            </a:pPr>
            <a:r>
              <a:rPr lang="zh-CN" altLang="en-US" sz="2000" strike="noStrike" kern="1500" spc="150" noProof="1">
                <a:effectLst/>
              </a:rPr>
              <a:t>元佳苗</a:t>
            </a:r>
            <a:endParaRPr lang="en-US" sz="2000" strike="noStrike" kern="1500" spc="150" noProof="1">
              <a:effectLst/>
            </a:endParaRPr>
          </a:p>
        </p:txBody>
      </p:sp>
      <p:sp>
        <p:nvSpPr>
          <p:cNvPr id="4" name="页脚占位符 3"/>
          <p:cNvSpPr>
            <a:spLocks noGrp="1"/>
          </p:cNvSpPr>
          <p:nvPr>
            <p:ph type="ftr" sz="quarter" idx="11"/>
          </p:nvPr>
        </p:nvSpPr>
        <p:spPr/>
        <p:txBody>
          <a:bodyPr lIns="88750" tIns="44375" rIns="88750" bIns="44375"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zh-CN" altLang="en-US" sz="960" b="0" i="0" u="none" strike="noStrike" kern="1200" cap="none" spc="0" normalizeH="0" baseline="0" noProof="1">
                <a:ln>
                  <a:noFill/>
                </a:ln>
                <a:solidFill>
                  <a:prstClr val="black">
                    <a:tint val="75000"/>
                  </a:prstClr>
                </a:solidFill>
                <a:effectLst/>
                <a:uLnTx/>
                <a:uFillTx/>
                <a:latin typeface="Calibri"/>
                <a:ea typeface="宋体" panose="02010600030101010101" pitchFamily="2" charset="-122"/>
                <a:cs typeface="+mn-c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3BD08-560E-6F3D-C812-518E8F0C8F77}"/>
              </a:ext>
            </a:extLst>
          </p:cNvPr>
          <p:cNvSpPr>
            <a:spLocks noGrp="1"/>
          </p:cNvSpPr>
          <p:nvPr>
            <p:ph type="title"/>
          </p:nvPr>
        </p:nvSpPr>
        <p:spPr/>
        <p:txBody>
          <a:bodyPr/>
          <a:lstStyle/>
          <a:p>
            <a:r>
              <a:rPr lang="zh-CN" altLang="en-US" dirty="0"/>
              <a:t>第二讲作业</a:t>
            </a:r>
            <a:r>
              <a:rPr lang="en-US" altLang="zh-CN" dirty="0"/>
              <a:t>.3  </a:t>
            </a:r>
            <a:r>
              <a:rPr lang="zh-CN" altLang="en-US" dirty="0"/>
              <a:t>（完成黄旭华的文本词频统计）</a:t>
            </a:r>
          </a:p>
        </p:txBody>
      </p:sp>
      <p:pic>
        <p:nvPicPr>
          <p:cNvPr id="6" name="内容占位符 5">
            <a:extLst>
              <a:ext uri="{FF2B5EF4-FFF2-40B4-BE49-F238E27FC236}">
                <a16:creationId xmlns:a16="http://schemas.microsoft.com/office/drawing/2014/main" id="{39952565-A89B-E198-EE6E-45C142F111A1}"/>
              </a:ext>
            </a:extLst>
          </p:cNvPr>
          <p:cNvPicPr>
            <a:picLocks noGrp="1" noChangeAspect="1"/>
          </p:cNvPicPr>
          <p:nvPr>
            <p:ph idx="1"/>
          </p:nvPr>
        </p:nvPicPr>
        <p:blipFill>
          <a:blip r:embed="rId2"/>
          <a:stretch>
            <a:fillRect/>
          </a:stretch>
        </p:blipFill>
        <p:spPr>
          <a:xfrm>
            <a:off x="103032" y="1351073"/>
            <a:ext cx="8489176" cy="4613457"/>
          </a:xfrm>
          <a:prstGeom prst="rect">
            <a:avLst/>
          </a:prstGeom>
          <a:noFill/>
          <a:ln w="9525">
            <a:noFill/>
          </a:ln>
        </p:spPr>
      </p:pic>
      <p:sp>
        <p:nvSpPr>
          <p:cNvPr id="4" name="页脚占位符 3">
            <a:extLst>
              <a:ext uri="{FF2B5EF4-FFF2-40B4-BE49-F238E27FC236}">
                <a16:creationId xmlns:a16="http://schemas.microsoft.com/office/drawing/2014/main" id="{471BDF65-2FF3-E6BF-36DC-42F255D71842}"/>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8" name="文本框 7">
            <a:extLst>
              <a:ext uri="{FF2B5EF4-FFF2-40B4-BE49-F238E27FC236}">
                <a16:creationId xmlns:a16="http://schemas.microsoft.com/office/drawing/2014/main" id="{5B9D0B83-2836-55F6-A285-80ABB271E374}"/>
              </a:ext>
            </a:extLst>
          </p:cNvPr>
          <p:cNvSpPr txBox="1"/>
          <p:nvPr/>
        </p:nvSpPr>
        <p:spPr>
          <a:xfrm>
            <a:off x="8939047" y="2075793"/>
            <a:ext cx="2801007" cy="1384995"/>
          </a:xfrm>
          <a:prstGeom prst="rect">
            <a:avLst/>
          </a:prstGeom>
          <a:noFill/>
        </p:spPr>
        <p:txBody>
          <a:bodyPr wrap="square" rtlCol="0">
            <a:spAutoFit/>
          </a:bodyPr>
          <a:lstStyle/>
          <a:p>
            <a:r>
              <a:rPr lang="zh-CN" altLang="en-US" sz="2800" dirty="0"/>
              <a:t>全文词频如图</a:t>
            </a:r>
            <a:endParaRPr lang="en-US" altLang="zh-CN" sz="2800" dirty="0"/>
          </a:p>
          <a:p>
            <a:r>
              <a:rPr lang="zh-CN" altLang="en-US" sz="2800" dirty="0"/>
              <a:t>指定词频统计：黄旭华 </a:t>
            </a:r>
            <a:r>
              <a:rPr lang="en-US" altLang="zh-CN" sz="2800" dirty="0"/>
              <a:t>53</a:t>
            </a:r>
            <a:r>
              <a:rPr lang="zh-CN" altLang="en-US" sz="2800" dirty="0"/>
              <a:t>次</a:t>
            </a:r>
          </a:p>
        </p:txBody>
      </p:sp>
    </p:spTree>
    <p:extLst>
      <p:ext uri="{BB962C8B-B14F-4D97-AF65-F5344CB8AC3E}">
        <p14:creationId xmlns:p14="http://schemas.microsoft.com/office/powerpoint/2010/main" val="399646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A728-808E-BCEE-E81E-1D5A1A876C8C}"/>
              </a:ext>
            </a:extLst>
          </p:cNvPr>
          <p:cNvSpPr>
            <a:spLocks noGrp="1"/>
          </p:cNvSpPr>
          <p:nvPr>
            <p:ph type="title"/>
          </p:nvPr>
        </p:nvSpPr>
        <p:spPr/>
        <p:txBody>
          <a:bodyPr/>
          <a:lstStyle/>
          <a:p>
            <a:r>
              <a:rPr lang="zh-CN" altLang="en-US" dirty="0"/>
              <a:t>第二讲作业</a:t>
            </a:r>
            <a:r>
              <a:rPr lang="en-US" altLang="zh-CN" dirty="0"/>
              <a:t>.4</a:t>
            </a:r>
            <a:r>
              <a:rPr lang="zh-CN" altLang="en-US" dirty="0"/>
              <a:t>（阅读论文）</a:t>
            </a:r>
          </a:p>
        </p:txBody>
      </p:sp>
      <p:sp>
        <p:nvSpPr>
          <p:cNvPr id="3" name="内容占位符 2">
            <a:extLst>
              <a:ext uri="{FF2B5EF4-FFF2-40B4-BE49-F238E27FC236}">
                <a16:creationId xmlns:a16="http://schemas.microsoft.com/office/drawing/2014/main" id="{631F8A46-B4AC-A760-B5BB-0ACB6338E702}"/>
              </a:ext>
            </a:extLst>
          </p:cNvPr>
          <p:cNvSpPr>
            <a:spLocks noGrp="1"/>
          </p:cNvSpPr>
          <p:nvPr>
            <p:ph idx="1"/>
          </p:nvPr>
        </p:nvSpPr>
        <p:spPr/>
        <p:txBody>
          <a:bodyPr/>
          <a:lstStyle/>
          <a:p>
            <a:r>
              <a:rPr lang="zh-CN" altLang="en-US" dirty="0"/>
              <a:t>论文主题：主要研究了如何利用谷歌数字化图书和学术文章来衡量伟大物理学家（如牛顿和爱因斯坦）的长期科学声誉和影响力。</a:t>
            </a:r>
            <a:endParaRPr lang="en-US" altLang="zh-CN" dirty="0"/>
          </a:p>
          <a:p>
            <a:r>
              <a:rPr lang="zh-CN" altLang="en-US" b="1" dirty="0"/>
              <a:t>研究问题：</a:t>
            </a:r>
            <a:r>
              <a:rPr lang="zh-CN" altLang="en-US" dirty="0"/>
              <a:t> 科学家去世后，其声誉和影响力如何随时间演变？是否存在地域或语言偏好（同群偏好）？他们主要因哪些成就而被后世铭记？</a:t>
            </a:r>
          </a:p>
          <a:p>
            <a:r>
              <a:rPr lang="zh-CN" altLang="en-US" b="1" dirty="0"/>
              <a:t>研究方法：</a:t>
            </a:r>
            <a:r>
              <a:rPr lang="zh-CN" altLang="en-US" dirty="0"/>
              <a:t> 利用 </a:t>
            </a:r>
            <a:r>
              <a:rPr lang="en-US" altLang="zh-CN" dirty="0"/>
              <a:t>Google Books</a:t>
            </a:r>
            <a:r>
              <a:rPr lang="zh-CN" altLang="en-US" dirty="0"/>
              <a:t>（超过</a:t>
            </a:r>
            <a:r>
              <a:rPr lang="en-US" altLang="zh-CN" dirty="0"/>
              <a:t>3600</a:t>
            </a:r>
            <a:r>
              <a:rPr lang="zh-CN" altLang="en-US" dirty="0"/>
              <a:t>万册）和 </a:t>
            </a:r>
            <a:r>
              <a:rPr lang="en-US" altLang="zh-CN" dirty="0"/>
              <a:t>Google Scholar</a:t>
            </a:r>
            <a:r>
              <a:rPr lang="zh-CN" altLang="en-US" dirty="0"/>
              <a:t>（超过</a:t>
            </a:r>
            <a:r>
              <a:rPr lang="en-US" altLang="zh-CN" dirty="0"/>
              <a:t>9100</a:t>
            </a:r>
            <a:r>
              <a:rPr lang="zh-CN" altLang="en-US" dirty="0"/>
              <a:t>万条）的海量数据，通过统计科学家全名及相关科学术语在这些语料库中出现的频率，来量化其“科学声誉”</a:t>
            </a:r>
          </a:p>
          <a:p>
            <a:r>
              <a:rPr lang="zh-CN" altLang="en-US" b="1" dirty="0"/>
              <a:t>关键发现：</a:t>
            </a:r>
            <a:endParaRPr lang="zh-CN" altLang="en-US" dirty="0"/>
          </a:p>
          <a:p>
            <a:pPr marL="332740" lvl="1" indent="0">
              <a:buNone/>
            </a:pPr>
            <a:r>
              <a:rPr lang="zh-CN" altLang="en-US" b="1" dirty="0"/>
              <a:t>持久的影响力：</a:t>
            </a:r>
            <a:r>
              <a:rPr lang="zh-CN" altLang="en-US" dirty="0"/>
              <a:t> 伟大的科学家（如牛顿、伽利略）虽已逝世数百年，但其名字在现代书籍中仍被频繁提及，表明其科学影响持久不衰。</a:t>
            </a:r>
          </a:p>
          <a:p>
            <a:pPr marL="332740" lvl="1" indent="0">
              <a:buNone/>
            </a:pPr>
            <a:r>
              <a:rPr lang="zh-CN" altLang="en-US" b="1" dirty="0"/>
              <a:t>同群偏好：</a:t>
            </a:r>
            <a:r>
              <a:rPr lang="zh-CN" altLang="en-US" dirty="0"/>
              <a:t> 科学家在其祖国或使用其母语的群体中声誉更高。例如，在英国英语书籍中，牛顿的提及率一直高于爱因斯坦；而在美国英语和德语书籍中，爱因斯坦的提及率则在</a:t>
            </a:r>
            <a:r>
              <a:rPr lang="en-US" altLang="zh-CN" dirty="0"/>
              <a:t>20</a:t>
            </a:r>
            <a:r>
              <a:rPr lang="zh-CN" altLang="en-US" dirty="0"/>
              <a:t>世纪中后期后显著超越牛顿。</a:t>
            </a:r>
          </a:p>
          <a:p>
            <a:endParaRPr lang="zh-CN" altLang="en-US" dirty="0"/>
          </a:p>
        </p:txBody>
      </p:sp>
      <p:sp>
        <p:nvSpPr>
          <p:cNvPr id="4" name="页脚占位符 3">
            <a:extLst>
              <a:ext uri="{FF2B5EF4-FFF2-40B4-BE49-F238E27FC236}">
                <a16:creationId xmlns:a16="http://schemas.microsoft.com/office/drawing/2014/main" id="{2033ACB4-484F-0BEE-82C2-76D66C5CA466}"/>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Tree>
    <p:extLst>
      <p:ext uri="{BB962C8B-B14F-4D97-AF65-F5344CB8AC3E}">
        <p14:creationId xmlns:p14="http://schemas.microsoft.com/office/powerpoint/2010/main" val="3864192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BB9C8-A45E-B2E1-33E7-3CB8D12E9222}"/>
              </a:ext>
            </a:extLst>
          </p:cNvPr>
          <p:cNvSpPr>
            <a:spLocks noGrp="1"/>
          </p:cNvSpPr>
          <p:nvPr>
            <p:ph type="title"/>
          </p:nvPr>
        </p:nvSpPr>
        <p:spPr/>
        <p:txBody>
          <a:bodyPr/>
          <a:lstStyle/>
          <a:p>
            <a:r>
              <a:rPr lang="zh-CN" altLang="en-US" dirty="0"/>
              <a:t>第三讲作业</a:t>
            </a:r>
            <a:r>
              <a:rPr lang="en-US" altLang="zh-CN" dirty="0"/>
              <a:t>.1 </a:t>
            </a:r>
            <a:r>
              <a:rPr lang="zh-CN" altLang="en-US" dirty="0"/>
              <a:t>（制作感兴趣词云图）</a:t>
            </a:r>
          </a:p>
        </p:txBody>
      </p:sp>
      <p:pic>
        <p:nvPicPr>
          <p:cNvPr id="6" name="内容占位符 5">
            <a:extLst>
              <a:ext uri="{FF2B5EF4-FFF2-40B4-BE49-F238E27FC236}">
                <a16:creationId xmlns:a16="http://schemas.microsoft.com/office/drawing/2014/main" id="{8EA29C0A-9250-1195-9973-ABA0D5609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498" y="1644854"/>
            <a:ext cx="6191250" cy="4438650"/>
          </a:xfrm>
        </p:spPr>
      </p:pic>
      <p:sp>
        <p:nvSpPr>
          <p:cNvPr id="4" name="页脚占位符 3">
            <a:extLst>
              <a:ext uri="{FF2B5EF4-FFF2-40B4-BE49-F238E27FC236}">
                <a16:creationId xmlns:a16="http://schemas.microsoft.com/office/drawing/2014/main" id="{F820D2E7-511E-E9AE-744F-29CA1027DB3C}"/>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7" name="文本框 6">
            <a:extLst>
              <a:ext uri="{FF2B5EF4-FFF2-40B4-BE49-F238E27FC236}">
                <a16:creationId xmlns:a16="http://schemas.microsoft.com/office/drawing/2014/main" id="{DE433090-E0E5-6569-794C-E58F57CEF33C}"/>
              </a:ext>
            </a:extLst>
          </p:cNvPr>
          <p:cNvSpPr txBox="1"/>
          <p:nvPr/>
        </p:nvSpPr>
        <p:spPr>
          <a:xfrm>
            <a:off x="7441034" y="2740794"/>
            <a:ext cx="3800213" cy="2246769"/>
          </a:xfrm>
          <a:prstGeom prst="rect">
            <a:avLst/>
          </a:prstGeom>
          <a:noFill/>
        </p:spPr>
        <p:txBody>
          <a:bodyPr wrap="square" rtlCol="0">
            <a:spAutoFit/>
          </a:bodyPr>
          <a:lstStyle/>
          <a:p>
            <a:r>
              <a:rPr lang="zh-CN" altLang="en-US" sz="2000" dirty="0">
                <a:solidFill>
                  <a:srgbClr val="00B050"/>
                </a:solidFill>
                <a:latin typeface="黑体" panose="02010609060101010101" pitchFamily="49" charset="-122"/>
                <a:ea typeface="黑体" panose="02010609060101010101" pitchFamily="49" charset="-122"/>
              </a:rPr>
              <a:t>词云图</a:t>
            </a:r>
            <a:r>
              <a:rPr lang="zh-CN" altLang="en-US" sz="2000" dirty="0">
                <a:latin typeface="黑体" panose="02010609060101010101" pitchFamily="49" charset="-122"/>
                <a:ea typeface="黑体" panose="02010609060101010101" pitchFamily="49" charset="-122"/>
              </a:rPr>
              <a:t>是一种将文本信息转化为视觉摘要的高效工具，它通过字体大小突出高频词汇，可以让人迅速把握文本核心主题。它直观生动、易于传播，适合快速呈现数据概貌，但也存在简化语境、忽略语义关联的局限。</a:t>
            </a:r>
          </a:p>
        </p:txBody>
      </p:sp>
    </p:spTree>
    <p:extLst>
      <p:ext uri="{BB962C8B-B14F-4D97-AF65-F5344CB8AC3E}">
        <p14:creationId xmlns:p14="http://schemas.microsoft.com/office/powerpoint/2010/main" val="3442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C9BAD-F263-0DDB-B28F-28384651BF43}"/>
              </a:ext>
            </a:extLst>
          </p:cNvPr>
          <p:cNvSpPr>
            <a:spLocks noGrp="1"/>
          </p:cNvSpPr>
          <p:nvPr>
            <p:ph type="title"/>
          </p:nvPr>
        </p:nvSpPr>
        <p:spPr/>
        <p:txBody>
          <a:bodyPr/>
          <a:lstStyle/>
          <a:p>
            <a:r>
              <a:rPr lang="zh-CN" altLang="en-US" dirty="0"/>
              <a:t>第三讲作业</a:t>
            </a:r>
            <a:r>
              <a:rPr lang="en-US" altLang="zh-CN" dirty="0"/>
              <a:t>.2</a:t>
            </a:r>
            <a:r>
              <a:rPr lang="zh-CN" altLang="en-US" dirty="0"/>
              <a:t>（运用</a:t>
            </a:r>
            <a:r>
              <a:rPr lang="en-US" altLang="zh-CN" dirty="0" err="1"/>
              <a:t>echarts</a:t>
            </a:r>
            <a:r>
              <a:rPr lang="zh-CN" altLang="en-US" dirty="0"/>
              <a:t>制作关系图表）</a:t>
            </a:r>
          </a:p>
        </p:txBody>
      </p:sp>
      <p:sp>
        <p:nvSpPr>
          <p:cNvPr id="4" name="页脚占位符 3">
            <a:extLst>
              <a:ext uri="{FF2B5EF4-FFF2-40B4-BE49-F238E27FC236}">
                <a16:creationId xmlns:a16="http://schemas.microsoft.com/office/drawing/2014/main" id="{6BA294A9-325D-703D-D2AE-E3045BCF41EB}"/>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10" name="图片 9">
            <a:extLst>
              <a:ext uri="{FF2B5EF4-FFF2-40B4-BE49-F238E27FC236}">
                <a16:creationId xmlns:a16="http://schemas.microsoft.com/office/drawing/2014/main" id="{6B55D132-E426-97B0-FFE9-8D075ED95478}"/>
              </a:ext>
            </a:extLst>
          </p:cNvPr>
          <p:cNvPicPr>
            <a:picLocks noChangeAspect="1"/>
          </p:cNvPicPr>
          <p:nvPr/>
        </p:nvPicPr>
        <p:blipFill>
          <a:blip r:embed="rId2"/>
          <a:stretch>
            <a:fillRect/>
          </a:stretch>
        </p:blipFill>
        <p:spPr>
          <a:xfrm>
            <a:off x="162912" y="1407662"/>
            <a:ext cx="9180786" cy="4727866"/>
          </a:xfrm>
          <a:prstGeom prst="rect">
            <a:avLst/>
          </a:prstGeom>
        </p:spPr>
      </p:pic>
      <p:pic>
        <p:nvPicPr>
          <p:cNvPr id="12" name="内容占位符 11">
            <a:extLst>
              <a:ext uri="{FF2B5EF4-FFF2-40B4-BE49-F238E27FC236}">
                <a16:creationId xmlns:a16="http://schemas.microsoft.com/office/drawing/2014/main" id="{D1E6BD67-9E79-4B92-8DBC-8B1EF527B988}"/>
              </a:ext>
            </a:extLst>
          </p:cNvPr>
          <p:cNvPicPr>
            <a:picLocks noGrp="1" noChangeAspect="1"/>
          </p:cNvPicPr>
          <p:nvPr>
            <p:ph idx="1"/>
          </p:nvPr>
        </p:nvPicPr>
        <p:blipFill>
          <a:blip r:embed="rId3"/>
          <a:stretch>
            <a:fillRect/>
          </a:stretch>
        </p:blipFill>
        <p:spPr>
          <a:xfrm>
            <a:off x="1413834" y="1366838"/>
            <a:ext cx="9340520" cy="4810125"/>
          </a:xfrm>
          <a:prstGeom prst="rect">
            <a:avLst/>
          </a:prstGeom>
          <a:noFill/>
          <a:ln w="9525">
            <a:noFill/>
          </a:ln>
        </p:spPr>
      </p:pic>
      <p:pic>
        <p:nvPicPr>
          <p:cNvPr id="14" name="图片 13">
            <a:hlinkClick r:id="rId4" action="ppaction://hlinkfile"/>
            <a:extLst>
              <a:ext uri="{FF2B5EF4-FFF2-40B4-BE49-F238E27FC236}">
                <a16:creationId xmlns:a16="http://schemas.microsoft.com/office/drawing/2014/main" id="{19135155-EF21-9A70-64FA-B9DAAA7E8243}"/>
              </a:ext>
            </a:extLst>
          </p:cNvPr>
          <p:cNvPicPr>
            <a:picLocks noChangeAspect="1"/>
          </p:cNvPicPr>
          <p:nvPr/>
        </p:nvPicPr>
        <p:blipFill>
          <a:blip r:embed="rId5"/>
          <a:stretch>
            <a:fillRect/>
          </a:stretch>
        </p:blipFill>
        <p:spPr>
          <a:xfrm>
            <a:off x="3163613" y="1648167"/>
            <a:ext cx="8334703" cy="4246856"/>
          </a:xfrm>
          <a:prstGeom prst="rect">
            <a:avLst/>
          </a:prstGeom>
        </p:spPr>
      </p:pic>
      <p:sp>
        <p:nvSpPr>
          <p:cNvPr id="15" name="文本框 14">
            <a:extLst>
              <a:ext uri="{FF2B5EF4-FFF2-40B4-BE49-F238E27FC236}">
                <a16:creationId xmlns:a16="http://schemas.microsoft.com/office/drawing/2014/main" id="{47BAEBDB-712C-D463-B813-B921BB4712B2}"/>
              </a:ext>
            </a:extLst>
          </p:cNvPr>
          <p:cNvSpPr txBox="1"/>
          <p:nvPr/>
        </p:nvSpPr>
        <p:spPr>
          <a:xfrm>
            <a:off x="4873151" y="6326524"/>
            <a:ext cx="6725016" cy="369332"/>
          </a:xfrm>
          <a:prstGeom prst="rect">
            <a:avLst/>
          </a:prstGeom>
          <a:noFill/>
        </p:spPr>
        <p:txBody>
          <a:bodyPr wrap="square" rtlCol="0">
            <a:spAutoFit/>
          </a:bodyPr>
          <a:lstStyle/>
          <a:p>
            <a:r>
              <a:rPr lang="zh-CN" altLang="en-US" dirty="0"/>
              <a:t>放了三张图，加入了一个超链接，可以点击进入网页看图表⬆️</a:t>
            </a:r>
          </a:p>
        </p:txBody>
      </p:sp>
    </p:spTree>
    <p:extLst>
      <p:ext uri="{BB962C8B-B14F-4D97-AF65-F5344CB8AC3E}">
        <p14:creationId xmlns:p14="http://schemas.microsoft.com/office/powerpoint/2010/main" val="512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E58D9-4C8C-94CD-5C91-DA1086D25A10}"/>
              </a:ext>
            </a:extLst>
          </p:cNvPr>
          <p:cNvSpPr>
            <a:spLocks noGrp="1"/>
          </p:cNvSpPr>
          <p:nvPr>
            <p:ph type="title"/>
          </p:nvPr>
        </p:nvSpPr>
        <p:spPr/>
        <p:txBody>
          <a:bodyPr/>
          <a:lstStyle/>
          <a:p>
            <a:r>
              <a:rPr lang="zh-CN" altLang="en-US" dirty="0"/>
              <a:t>第三讲作业</a:t>
            </a:r>
            <a:r>
              <a:rPr lang="en-US" altLang="zh-CN" dirty="0"/>
              <a:t>.3 </a:t>
            </a:r>
            <a:r>
              <a:rPr lang="zh-CN" altLang="en-US" dirty="0"/>
              <a:t>（利用</a:t>
            </a:r>
            <a:r>
              <a:rPr lang="en-US" altLang="zh-CN" dirty="0" err="1"/>
              <a:t>gephi</a:t>
            </a:r>
            <a:r>
              <a:rPr lang="zh-CN" altLang="en-US" dirty="0"/>
              <a:t>制作图）</a:t>
            </a:r>
          </a:p>
        </p:txBody>
      </p:sp>
      <p:sp>
        <p:nvSpPr>
          <p:cNvPr id="3" name="内容占位符 2">
            <a:extLst>
              <a:ext uri="{FF2B5EF4-FFF2-40B4-BE49-F238E27FC236}">
                <a16:creationId xmlns:a16="http://schemas.microsoft.com/office/drawing/2014/main" id="{BD58AFAF-56A8-BACC-666C-AC02B7263C56}"/>
              </a:ext>
            </a:extLst>
          </p:cNvPr>
          <p:cNvSpPr>
            <a:spLocks noGrp="1"/>
          </p:cNvSpPr>
          <p:nvPr>
            <p:ph idx="1"/>
          </p:nvPr>
        </p:nvSpPr>
        <p:spPr/>
        <p:txBody>
          <a:bodyPr/>
          <a:lstStyle/>
          <a:p>
            <a:endParaRPr lang="zh-CN" altLang="en-US" dirty="0"/>
          </a:p>
        </p:txBody>
      </p:sp>
      <p:sp>
        <p:nvSpPr>
          <p:cNvPr id="4" name="页脚占位符 3">
            <a:extLst>
              <a:ext uri="{FF2B5EF4-FFF2-40B4-BE49-F238E27FC236}">
                <a16:creationId xmlns:a16="http://schemas.microsoft.com/office/drawing/2014/main" id="{63564534-E00F-3F1B-D176-E530E5153BF7}"/>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9" name="图片 8" descr="图表, 雷达图&#10;&#10;AI 生成的内容可能不正确。">
            <a:extLst>
              <a:ext uri="{FF2B5EF4-FFF2-40B4-BE49-F238E27FC236}">
                <a16:creationId xmlns:a16="http://schemas.microsoft.com/office/drawing/2014/main" id="{224FE621-B8F0-C4A4-A640-E7C0FA22C5FF}"/>
              </a:ext>
            </a:extLst>
          </p:cNvPr>
          <p:cNvPicPr>
            <a:picLocks noChangeAspect="1"/>
          </p:cNvPicPr>
          <p:nvPr/>
        </p:nvPicPr>
        <p:blipFill>
          <a:blip r:embed="rId2"/>
          <a:stretch>
            <a:fillRect/>
          </a:stretch>
        </p:blipFill>
        <p:spPr>
          <a:xfrm>
            <a:off x="150677" y="1366228"/>
            <a:ext cx="5523480" cy="4509083"/>
          </a:xfrm>
          <a:prstGeom prst="rect">
            <a:avLst/>
          </a:prstGeom>
        </p:spPr>
      </p:pic>
      <p:pic>
        <p:nvPicPr>
          <p:cNvPr id="11" name="图片 10" descr="图示&#10;&#10;AI 生成的内容可能不正确。">
            <a:extLst>
              <a:ext uri="{FF2B5EF4-FFF2-40B4-BE49-F238E27FC236}">
                <a16:creationId xmlns:a16="http://schemas.microsoft.com/office/drawing/2014/main" id="{F0D9DE5F-92F3-40B5-05AB-3B279702AA40}"/>
              </a:ext>
            </a:extLst>
          </p:cNvPr>
          <p:cNvPicPr>
            <a:picLocks noChangeAspect="1"/>
          </p:cNvPicPr>
          <p:nvPr/>
        </p:nvPicPr>
        <p:blipFill>
          <a:blip r:embed="rId3"/>
          <a:srcRect l="998"/>
          <a:stretch>
            <a:fillRect/>
          </a:stretch>
        </p:blipFill>
        <p:spPr>
          <a:xfrm>
            <a:off x="5458437" y="1211388"/>
            <a:ext cx="5015060" cy="5167814"/>
          </a:xfrm>
          <a:prstGeom prst="rect">
            <a:avLst/>
          </a:prstGeom>
        </p:spPr>
      </p:pic>
      <p:sp>
        <p:nvSpPr>
          <p:cNvPr id="12" name="文本框 11">
            <a:extLst>
              <a:ext uri="{FF2B5EF4-FFF2-40B4-BE49-F238E27FC236}">
                <a16:creationId xmlns:a16="http://schemas.microsoft.com/office/drawing/2014/main" id="{27AB44D6-2F71-9463-5AFD-971983827C26}"/>
              </a:ext>
            </a:extLst>
          </p:cNvPr>
          <p:cNvSpPr txBox="1"/>
          <p:nvPr/>
        </p:nvSpPr>
        <p:spPr>
          <a:xfrm>
            <a:off x="7819697" y="858396"/>
            <a:ext cx="4073638" cy="1015663"/>
          </a:xfrm>
          <a:prstGeom prst="rect">
            <a:avLst/>
          </a:prstGeom>
          <a:noFill/>
        </p:spPr>
        <p:txBody>
          <a:bodyPr wrap="square" rtlCol="0">
            <a:spAutoFit/>
          </a:bodyPr>
          <a:lstStyle/>
          <a:p>
            <a:pPr algn="r"/>
            <a:r>
              <a:rPr lang="zh-CN" altLang="en-US" sz="2000" b="1" dirty="0">
                <a:solidFill>
                  <a:schemeClr val="bg2">
                    <a:lumMod val="75000"/>
                  </a:schemeClr>
                </a:solidFill>
                <a:latin typeface="Noto Sans SC Medium" panose="020B0200000000000000" pitchFamily="34" charset="-122"/>
                <a:ea typeface="Noto Sans SC Medium" panose="020B0200000000000000" pitchFamily="34" charset="-122"/>
              </a:rPr>
              <a:t>如图是一个哈利波特的人物关系图，其中根据不同人物的学院进行了颜色区分</a:t>
            </a:r>
          </a:p>
        </p:txBody>
      </p:sp>
    </p:spTree>
    <p:extLst>
      <p:ext uri="{BB962C8B-B14F-4D97-AF65-F5344CB8AC3E}">
        <p14:creationId xmlns:p14="http://schemas.microsoft.com/office/powerpoint/2010/main" val="3771276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A8318-E1A6-8F61-0BC7-0F02B7511753}"/>
              </a:ext>
            </a:extLst>
          </p:cNvPr>
          <p:cNvSpPr>
            <a:spLocks noGrp="1"/>
          </p:cNvSpPr>
          <p:nvPr>
            <p:ph type="title"/>
          </p:nvPr>
        </p:nvSpPr>
        <p:spPr/>
        <p:txBody>
          <a:bodyPr/>
          <a:lstStyle/>
          <a:p>
            <a:r>
              <a:rPr lang="zh-CN" altLang="en-US" dirty="0"/>
              <a:t>第三讲作业</a:t>
            </a:r>
            <a:r>
              <a:rPr lang="en-US" altLang="zh-CN" dirty="0"/>
              <a:t>.4 </a:t>
            </a:r>
            <a:r>
              <a:rPr lang="zh-CN" altLang="en-US" dirty="0"/>
              <a:t>（制作科学家文本词云图）</a:t>
            </a:r>
          </a:p>
        </p:txBody>
      </p:sp>
      <p:pic>
        <p:nvPicPr>
          <p:cNvPr id="6" name="内容占位符 5">
            <a:extLst>
              <a:ext uri="{FF2B5EF4-FFF2-40B4-BE49-F238E27FC236}">
                <a16:creationId xmlns:a16="http://schemas.microsoft.com/office/drawing/2014/main" id="{436B5757-7C87-F92B-4902-60ED1C6A4D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543" y="1279425"/>
            <a:ext cx="6440628" cy="5578575"/>
          </a:xfrm>
        </p:spPr>
      </p:pic>
      <p:sp>
        <p:nvSpPr>
          <p:cNvPr id="4" name="页脚占位符 3">
            <a:extLst>
              <a:ext uri="{FF2B5EF4-FFF2-40B4-BE49-F238E27FC236}">
                <a16:creationId xmlns:a16="http://schemas.microsoft.com/office/drawing/2014/main" id="{71BA011A-038D-E242-A4E3-CD7013CDC819}"/>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3" name="文本框 2">
            <a:extLst>
              <a:ext uri="{FF2B5EF4-FFF2-40B4-BE49-F238E27FC236}">
                <a16:creationId xmlns:a16="http://schemas.microsoft.com/office/drawing/2014/main" id="{4DFA2F80-1B38-4DE8-C960-1C6A364143F2}"/>
              </a:ext>
            </a:extLst>
          </p:cNvPr>
          <p:cNvSpPr txBox="1"/>
          <p:nvPr/>
        </p:nvSpPr>
        <p:spPr>
          <a:xfrm>
            <a:off x="2911799" y="6047973"/>
            <a:ext cx="2165422" cy="369332"/>
          </a:xfrm>
          <a:prstGeom prst="rect">
            <a:avLst/>
          </a:prstGeom>
          <a:noFill/>
        </p:spPr>
        <p:txBody>
          <a:bodyPr wrap="square" rtlCol="0">
            <a:spAutoFit/>
          </a:bodyPr>
          <a:lstStyle/>
          <a:p>
            <a:r>
              <a:rPr lang="zh-CN" altLang="en-US" dirty="0"/>
              <a:t>居里夫人的词云图</a:t>
            </a:r>
          </a:p>
        </p:txBody>
      </p:sp>
    </p:spTree>
    <p:extLst>
      <p:ext uri="{BB962C8B-B14F-4D97-AF65-F5344CB8AC3E}">
        <p14:creationId xmlns:p14="http://schemas.microsoft.com/office/powerpoint/2010/main" val="194613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0EBF3-2053-26A7-ACAC-5111BDA026E2}"/>
              </a:ext>
            </a:extLst>
          </p:cNvPr>
          <p:cNvSpPr>
            <a:spLocks noGrp="1"/>
          </p:cNvSpPr>
          <p:nvPr>
            <p:ph type="title"/>
          </p:nvPr>
        </p:nvSpPr>
        <p:spPr/>
        <p:txBody>
          <a:bodyPr/>
          <a:lstStyle/>
          <a:p>
            <a:r>
              <a:rPr lang="zh-CN" altLang="en-US" dirty="0"/>
              <a:t>第四讲作业</a:t>
            </a:r>
            <a:r>
              <a:rPr lang="en-US" altLang="zh-CN" dirty="0"/>
              <a:t>.1 </a:t>
            </a:r>
            <a:r>
              <a:rPr lang="zh-CN" altLang="en-US" dirty="0"/>
              <a:t>（利用情感平台进行分析）</a:t>
            </a:r>
          </a:p>
        </p:txBody>
      </p:sp>
      <p:sp>
        <p:nvSpPr>
          <p:cNvPr id="4" name="页脚占位符 3">
            <a:extLst>
              <a:ext uri="{FF2B5EF4-FFF2-40B4-BE49-F238E27FC236}">
                <a16:creationId xmlns:a16="http://schemas.microsoft.com/office/drawing/2014/main" id="{E68D208E-35DB-3C37-47A1-7C5855F4DB24}"/>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descr="图片包含 雷达图&#10;&#10;AI 生成的内容可能不正确。">
            <a:extLst>
              <a:ext uri="{FF2B5EF4-FFF2-40B4-BE49-F238E27FC236}">
                <a16:creationId xmlns:a16="http://schemas.microsoft.com/office/drawing/2014/main" id="{AA426259-3615-2E4D-99AB-1F80E437787A}"/>
              </a:ext>
            </a:extLst>
          </p:cNvPr>
          <p:cNvPicPr>
            <a:picLocks noChangeAspect="1"/>
          </p:cNvPicPr>
          <p:nvPr/>
        </p:nvPicPr>
        <p:blipFill>
          <a:blip r:embed="rId2"/>
          <a:srcRect l="18873"/>
          <a:stretch>
            <a:fillRect/>
          </a:stretch>
        </p:blipFill>
        <p:spPr>
          <a:xfrm>
            <a:off x="1991710" y="1449150"/>
            <a:ext cx="7002772" cy="4445191"/>
          </a:xfrm>
          <a:prstGeom prst="rect">
            <a:avLst/>
          </a:prstGeom>
        </p:spPr>
      </p:pic>
      <p:sp>
        <p:nvSpPr>
          <p:cNvPr id="8" name="内容占位符 7">
            <a:extLst>
              <a:ext uri="{FF2B5EF4-FFF2-40B4-BE49-F238E27FC236}">
                <a16:creationId xmlns:a16="http://schemas.microsoft.com/office/drawing/2014/main" id="{6B08D7B6-16B9-17A8-C488-B3A786DB4BAD}"/>
              </a:ext>
            </a:extLst>
          </p:cNvPr>
          <p:cNvSpPr>
            <a:spLocks noGrp="1"/>
          </p:cNvSpPr>
          <p:nvPr>
            <p:ph idx="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1294174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81725-AB94-0F4C-23BB-05EAE8BC7BA5}"/>
              </a:ext>
            </a:extLst>
          </p:cNvPr>
          <p:cNvSpPr>
            <a:spLocks noGrp="1"/>
          </p:cNvSpPr>
          <p:nvPr>
            <p:ph type="title"/>
          </p:nvPr>
        </p:nvSpPr>
        <p:spPr/>
        <p:txBody>
          <a:bodyPr/>
          <a:lstStyle/>
          <a:p>
            <a:r>
              <a:rPr lang="zh-CN" altLang="en-US" dirty="0"/>
              <a:t>第四讲作业</a:t>
            </a:r>
            <a:r>
              <a:rPr lang="en-US" altLang="zh-CN" dirty="0"/>
              <a:t>.2 </a:t>
            </a:r>
            <a:r>
              <a:rPr lang="zh-CN" altLang="en-US" dirty="0"/>
              <a:t>（运行代码并做总结分析）</a:t>
            </a:r>
          </a:p>
        </p:txBody>
      </p:sp>
      <p:sp>
        <p:nvSpPr>
          <p:cNvPr id="4" name="页脚占位符 3">
            <a:extLst>
              <a:ext uri="{FF2B5EF4-FFF2-40B4-BE49-F238E27FC236}">
                <a16:creationId xmlns:a16="http://schemas.microsoft.com/office/drawing/2014/main" id="{27957171-A276-2A99-31CB-B68CFD8A510E}"/>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8" name="图片 7" descr="图形用户界面, 文本, 应用程序, 电子邮件&#10;&#10;AI 生成的内容可能不正确。">
            <a:extLst>
              <a:ext uri="{FF2B5EF4-FFF2-40B4-BE49-F238E27FC236}">
                <a16:creationId xmlns:a16="http://schemas.microsoft.com/office/drawing/2014/main" id="{E1E01CA7-705A-5D08-1490-6E157AD565F9}"/>
              </a:ext>
            </a:extLst>
          </p:cNvPr>
          <p:cNvPicPr>
            <a:picLocks noChangeAspect="1"/>
          </p:cNvPicPr>
          <p:nvPr/>
        </p:nvPicPr>
        <p:blipFill>
          <a:blip r:embed="rId2"/>
          <a:stretch>
            <a:fillRect/>
          </a:stretch>
        </p:blipFill>
        <p:spPr>
          <a:xfrm>
            <a:off x="186191" y="1497408"/>
            <a:ext cx="5731796" cy="4521900"/>
          </a:xfrm>
          <a:prstGeom prst="rect">
            <a:avLst/>
          </a:prstGeom>
        </p:spPr>
      </p:pic>
      <p:pic>
        <p:nvPicPr>
          <p:cNvPr id="6" name="内容占位符 5" descr="图形用户界面, 文本, 应用程序, Word&#10;&#10;AI 生成的内容可能不正确。">
            <a:extLst>
              <a:ext uri="{FF2B5EF4-FFF2-40B4-BE49-F238E27FC236}">
                <a16:creationId xmlns:a16="http://schemas.microsoft.com/office/drawing/2014/main" id="{53DFE5FC-9A81-8CFD-C6D9-C9F3D419CCEE}"/>
              </a:ext>
            </a:extLst>
          </p:cNvPr>
          <p:cNvPicPr>
            <a:picLocks noGrp="1" noChangeAspect="1"/>
          </p:cNvPicPr>
          <p:nvPr>
            <p:ph idx="1"/>
          </p:nvPr>
        </p:nvPicPr>
        <p:blipFill>
          <a:blip r:embed="rId3"/>
          <a:stretch>
            <a:fillRect/>
          </a:stretch>
        </p:blipFill>
        <p:spPr>
          <a:xfrm>
            <a:off x="4679518" y="1377704"/>
            <a:ext cx="6330744" cy="4810125"/>
          </a:xfrm>
          <a:prstGeom prst="rect">
            <a:avLst/>
          </a:prstGeom>
          <a:noFill/>
          <a:ln w="9525">
            <a:noFill/>
          </a:ln>
        </p:spPr>
      </p:pic>
    </p:spTree>
    <p:extLst>
      <p:ext uri="{BB962C8B-B14F-4D97-AF65-F5344CB8AC3E}">
        <p14:creationId xmlns:p14="http://schemas.microsoft.com/office/powerpoint/2010/main" val="255701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7A90B-34D7-565B-CDE9-3928117BC4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AF055B-AA1D-C85B-5A4E-400BEE7725C8}"/>
              </a:ext>
            </a:extLst>
          </p:cNvPr>
          <p:cNvSpPr>
            <a:spLocks noGrp="1"/>
          </p:cNvSpPr>
          <p:nvPr>
            <p:ph type="title"/>
          </p:nvPr>
        </p:nvSpPr>
        <p:spPr/>
        <p:txBody>
          <a:bodyPr/>
          <a:lstStyle/>
          <a:p>
            <a:r>
              <a:rPr lang="zh-CN" altLang="en-US" dirty="0"/>
              <a:t>第四讲作业</a:t>
            </a:r>
            <a:r>
              <a:rPr lang="en-US" altLang="zh-CN" dirty="0"/>
              <a:t>.2 </a:t>
            </a:r>
            <a:r>
              <a:rPr lang="zh-CN" altLang="en-US" dirty="0"/>
              <a:t>（运行代码并做总结分析）</a:t>
            </a:r>
          </a:p>
        </p:txBody>
      </p:sp>
      <p:sp>
        <p:nvSpPr>
          <p:cNvPr id="4" name="页脚占位符 3">
            <a:extLst>
              <a:ext uri="{FF2B5EF4-FFF2-40B4-BE49-F238E27FC236}">
                <a16:creationId xmlns:a16="http://schemas.microsoft.com/office/drawing/2014/main" id="{75406355-54EF-5126-9702-F290BB5D3F89}"/>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10" name="图片 9" descr="图形用户界面, 应用程序&#10;&#10;AI 生成的内容可能不正确。">
            <a:extLst>
              <a:ext uri="{FF2B5EF4-FFF2-40B4-BE49-F238E27FC236}">
                <a16:creationId xmlns:a16="http://schemas.microsoft.com/office/drawing/2014/main" id="{B9676B7B-FB22-822B-4B05-E869E02967CD}"/>
              </a:ext>
            </a:extLst>
          </p:cNvPr>
          <p:cNvPicPr>
            <a:picLocks noChangeAspect="1"/>
          </p:cNvPicPr>
          <p:nvPr/>
        </p:nvPicPr>
        <p:blipFill>
          <a:blip r:embed="rId2"/>
          <a:stretch>
            <a:fillRect/>
          </a:stretch>
        </p:blipFill>
        <p:spPr>
          <a:xfrm>
            <a:off x="4161731" y="866495"/>
            <a:ext cx="6422312" cy="5392606"/>
          </a:xfrm>
          <a:prstGeom prst="rect">
            <a:avLst/>
          </a:prstGeom>
        </p:spPr>
      </p:pic>
      <p:pic>
        <p:nvPicPr>
          <p:cNvPr id="12" name="图片 11" descr="文本&#10;&#10;AI 生成的内容可能不正确。">
            <a:extLst>
              <a:ext uri="{FF2B5EF4-FFF2-40B4-BE49-F238E27FC236}">
                <a16:creationId xmlns:a16="http://schemas.microsoft.com/office/drawing/2014/main" id="{A3EA225C-3AA0-5370-5389-29DF6B607317}"/>
              </a:ext>
            </a:extLst>
          </p:cNvPr>
          <p:cNvPicPr>
            <a:picLocks noChangeAspect="1"/>
          </p:cNvPicPr>
          <p:nvPr/>
        </p:nvPicPr>
        <p:blipFill>
          <a:blip r:embed="rId3"/>
          <a:stretch>
            <a:fillRect/>
          </a:stretch>
        </p:blipFill>
        <p:spPr>
          <a:xfrm>
            <a:off x="5929424" y="1626876"/>
            <a:ext cx="5990630" cy="4954936"/>
          </a:xfrm>
          <a:prstGeom prst="rect">
            <a:avLst/>
          </a:prstGeom>
        </p:spPr>
      </p:pic>
      <p:sp>
        <p:nvSpPr>
          <p:cNvPr id="13" name="文本框 12">
            <a:extLst>
              <a:ext uri="{FF2B5EF4-FFF2-40B4-BE49-F238E27FC236}">
                <a16:creationId xmlns:a16="http://schemas.microsoft.com/office/drawing/2014/main" id="{76FF1AEF-9638-86F5-8D01-163B270A8B7A}"/>
              </a:ext>
            </a:extLst>
          </p:cNvPr>
          <p:cNvSpPr txBox="1"/>
          <p:nvPr/>
        </p:nvSpPr>
        <p:spPr>
          <a:xfrm>
            <a:off x="182809" y="1768571"/>
            <a:ext cx="3918302"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      情感分析是自然语言处理领域的一项关键技术，它通过解析文本中所蕴含的情绪倾向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如正面、负面或中性，将非结构化的语言信息转化为可量化的数据指标。</a:t>
            </a:r>
          </a:p>
          <a:p>
            <a:r>
              <a:rPr lang="zh-CN" altLang="en-US" dirty="0">
                <a:latin typeface="微软雅黑" panose="020B0503020204020204" pitchFamily="34" charset="-122"/>
                <a:ea typeface="微软雅黑" panose="020B0503020204020204" pitchFamily="34" charset="-122"/>
              </a:rPr>
              <a:t>      在品牌管理与舆情监测场景中，情感分析可以发挥关键作用。企业可以借助情感分析工具对社交媒体动态、新闻报道、用户评论等海量文本进行实时扫描，从而捕捉公众对品牌或产品的情绪变化。当前随着多模态分析技术的发展，情感分析逐步融合文本、语音、图像等多维度信息，可以进一步提升情绪判断的准确性与场景适应性。</a:t>
            </a:r>
          </a:p>
        </p:txBody>
      </p:sp>
      <p:sp>
        <p:nvSpPr>
          <p:cNvPr id="5" name="内容占位符 4">
            <a:extLst>
              <a:ext uri="{FF2B5EF4-FFF2-40B4-BE49-F238E27FC236}">
                <a16:creationId xmlns:a16="http://schemas.microsoft.com/office/drawing/2014/main" id="{7C575C1C-CED7-5E26-5437-FB5E48A63216}"/>
              </a:ext>
            </a:extLst>
          </p:cNvPr>
          <p:cNvSpPr>
            <a:spLocks noGrp="1"/>
          </p:cNvSpPr>
          <p:nvPr>
            <p:ph idx="1"/>
          </p:nvPr>
        </p:nvSpPr>
        <p:spPr>
          <a:xfrm flipH="1">
            <a:off x="-417974" y="2856883"/>
            <a:ext cx="205072" cy="3499468"/>
          </a:xfrm>
        </p:spPr>
        <p:txBody>
          <a:bodyPr/>
          <a:lstStyle/>
          <a:p>
            <a:r>
              <a:rPr lang="en-US" altLang="zh-CN" dirty="0"/>
              <a:t>  </a:t>
            </a:r>
            <a:endParaRPr lang="zh-CN" altLang="en-US" dirty="0"/>
          </a:p>
        </p:txBody>
      </p:sp>
    </p:spTree>
    <p:extLst>
      <p:ext uri="{BB962C8B-B14F-4D97-AF65-F5344CB8AC3E}">
        <p14:creationId xmlns:p14="http://schemas.microsoft.com/office/powerpoint/2010/main" val="39147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D33E0-D9B8-6A45-D3D8-34CBDCC400F2}"/>
              </a:ext>
            </a:extLst>
          </p:cNvPr>
          <p:cNvSpPr>
            <a:spLocks noGrp="1"/>
          </p:cNvSpPr>
          <p:nvPr>
            <p:ph type="title"/>
          </p:nvPr>
        </p:nvSpPr>
        <p:spPr/>
        <p:txBody>
          <a:bodyPr/>
          <a:lstStyle/>
          <a:p>
            <a:r>
              <a:rPr lang="zh-CN" altLang="en-US" dirty="0"/>
              <a:t>第四讲作业</a:t>
            </a:r>
            <a:r>
              <a:rPr lang="en-US" altLang="zh-CN" dirty="0"/>
              <a:t>.3 </a:t>
            </a:r>
            <a:r>
              <a:rPr lang="zh-CN" altLang="en-US" dirty="0"/>
              <a:t>（谈一谈情感分析的应用）</a:t>
            </a:r>
          </a:p>
        </p:txBody>
      </p:sp>
      <p:sp>
        <p:nvSpPr>
          <p:cNvPr id="4" name="页脚占位符 3">
            <a:extLst>
              <a:ext uri="{FF2B5EF4-FFF2-40B4-BE49-F238E27FC236}">
                <a16:creationId xmlns:a16="http://schemas.microsoft.com/office/drawing/2014/main" id="{DBCAE96E-934C-D633-52BA-BC879DBE59E9}"/>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6" name="文本框 5">
            <a:extLst>
              <a:ext uri="{FF2B5EF4-FFF2-40B4-BE49-F238E27FC236}">
                <a16:creationId xmlns:a16="http://schemas.microsoft.com/office/drawing/2014/main" id="{150D47A4-3813-691D-EE5D-0253FBD890CA}"/>
              </a:ext>
            </a:extLst>
          </p:cNvPr>
          <p:cNvSpPr txBox="1"/>
          <p:nvPr/>
        </p:nvSpPr>
        <p:spPr>
          <a:xfrm>
            <a:off x="533400" y="1572328"/>
            <a:ext cx="10124090" cy="4524315"/>
          </a:xfrm>
          <a:prstGeom prst="rect">
            <a:avLst/>
          </a:prstGeom>
          <a:noFill/>
        </p:spPr>
        <p:txBody>
          <a:bodyPr wrap="square" rtlCol="0">
            <a:spAutoFit/>
          </a:bodyPr>
          <a:lstStyle/>
          <a:p>
            <a:r>
              <a:rPr lang="zh-CN" altLang="en-US" b="1" dirty="0">
                <a:solidFill>
                  <a:schemeClr val="accent1">
                    <a:lumMod val="75000"/>
                  </a:schemeClr>
                </a:solidFill>
              </a:rPr>
              <a:t>情感分析在营销领域的核心应用与价值</a:t>
            </a:r>
            <a:endParaRPr lang="en-US" altLang="zh-CN" b="1" dirty="0">
              <a:solidFill>
                <a:schemeClr val="accent1">
                  <a:lumMod val="75000"/>
                </a:schemeClr>
              </a:solidFill>
            </a:endParaRPr>
          </a:p>
          <a:p>
            <a:r>
              <a:rPr lang="zh-CN" altLang="en-US" b="1" dirty="0">
                <a:latin typeface="+mn-ea"/>
              </a:rPr>
              <a:t>品牌监测：</a:t>
            </a:r>
            <a:r>
              <a:rPr lang="zh-CN" altLang="en-US" dirty="0">
                <a:latin typeface="+mn-ea"/>
              </a:rPr>
              <a:t>可以实时追踪社交媒体、评论、论坛中消费者对品牌的情感倾向，量化品牌声誉。</a:t>
            </a:r>
          </a:p>
          <a:p>
            <a:r>
              <a:rPr lang="zh-CN" altLang="en-US" b="1" dirty="0">
                <a:latin typeface="+mn-ea"/>
              </a:rPr>
              <a:t>消费者心智挖掘</a:t>
            </a:r>
            <a:r>
              <a:rPr lang="zh-CN" altLang="en-US" dirty="0">
                <a:latin typeface="+mn-ea"/>
              </a:rPr>
              <a:t>：通过情感词云分析，识别消费者对产品的隐性需求（如“续航焦虑”等）。</a:t>
            </a:r>
          </a:p>
          <a:p>
            <a:r>
              <a:rPr lang="zh-CN" altLang="en-US" b="1" dirty="0">
                <a:latin typeface="+mn-ea"/>
              </a:rPr>
              <a:t>细分市场情感图谱</a:t>
            </a:r>
            <a:r>
              <a:rPr lang="zh-CN" altLang="en-US" dirty="0">
                <a:latin typeface="+mn-ea"/>
              </a:rPr>
              <a:t>：针对不同人群绘制情感差异，指导精准定位。</a:t>
            </a:r>
            <a:endParaRPr lang="en-US" altLang="zh-CN" dirty="0">
              <a:latin typeface="+mn-ea"/>
            </a:endParaRPr>
          </a:p>
          <a:p>
            <a:r>
              <a:rPr lang="zh-CN" altLang="en-US" b="1" dirty="0"/>
              <a:t>实时情感个性化推荐</a:t>
            </a:r>
            <a:r>
              <a:rPr lang="zh-CN" altLang="en-US" dirty="0"/>
              <a:t>：根据用户当前会话情绪（如聊天中表达“最近工作好累”），推荐“治愈系”产品或内容。</a:t>
            </a:r>
            <a:endParaRPr lang="en-US" altLang="zh-CN" dirty="0"/>
          </a:p>
          <a:p>
            <a:endParaRPr lang="zh-CN" altLang="en-US" dirty="0">
              <a:latin typeface="+mn-ea"/>
            </a:endParaRPr>
          </a:p>
          <a:p>
            <a:r>
              <a:rPr lang="zh-CN" altLang="en-US" b="1" dirty="0">
                <a:solidFill>
                  <a:schemeClr val="accent1">
                    <a:lumMod val="75000"/>
                  </a:schemeClr>
                </a:solidFill>
              </a:rPr>
              <a:t>大语言模型（</a:t>
            </a:r>
            <a:r>
              <a:rPr lang="en-US" altLang="zh-CN" b="1" dirty="0">
                <a:solidFill>
                  <a:schemeClr val="accent1">
                    <a:lumMod val="75000"/>
                  </a:schemeClr>
                </a:solidFill>
              </a:rPr>
              <a:t>LLM</a:t>
            </a:r>
            <a:r>
              <a:rPr lang="zh-CN" altLang="en-US" b="1" dirty="0">
                <a:solidFill>
                  <a:schemeClr val="accent1">
                    <a:lumMod val="75000"/>
                  </a:schemeClr>
                </a:solidFill>
              </a:rPr>
              <a:t>）带来的新应用与新改变</a:t>
            </a:r>
          </a:p>
          <a:p>
            <a:r>
              <a:rPr lang="zh-CN" altLang="en-US" b="1" dirty="0"/>
              <a:t>超越表面情感，挖掘“为什么”</a:t>
            </a:r>
            <a:r>
              <a:rPr lang="zh-CN" altLang="en-US" dirty="0"/>
              <a:t>：传统情感分析止步于“负面”，而</a:t>
            </a:r>
            <a:r>
              <a:rPr lang="en-US" altLang="zh-CN" dirty="0"/>
              <a:t>LLM</a:t>
            </a:r>
            <a:r>
              <a:rPr lang="zh-CN" altLang="en-US" dirty="0"/>
              <a:t>可推断原因（如“负面因等待太久，且对比竞品速度”）。</a:t>
            </a:r>
          </a:p>
          <a:p>
            <a:r>
              <a:rPr lang="zh-CN" altLang="en-US" b="1" dirty="0"/>
              <a:t>消费场景情感解构</a:t>
            </a:r>
            <a:r>
              <a:rPr lang="zh-CN" altLang="en-US" dirty="0"/>
              <a:t>：分析“露营时使用移动电源”相关评论，识别场景化情感需求（如“安全感”“轻便愉悦”）。</a:t>
            </a:r>
          </a:p>
          <a:p>
            <a:r>
              <a:rPr lang="zh-CN" altLang="en-US" b="1" dirty="0"/>
              <a:t>情感化文案生成</a:t>
            </a:r>
            <a:r>
              <a:rPr lang="zh-CN" altLang="en-US" dirty="0"/>
              <a:t>：输入产品特性与目标情感（如“温馨”“科技酷感”），生成适配的广告语、详情页文案。</a:t>
            </a:r>
          </a:p>
          <a:p>
            <a:r>
              <a:rPr lang="zh-CN" altLang="en-US" b="1" dirty="0"/>
              <a:t>负面反馈的自动修复</a:t>
            </a:r>
            <a:r>
              <a:rPr lang="zh-CN" altLang="en-US" dirty="0"/>
              <a:t>：针对差评（如“客服响应慢”），自动生成拟人化道歉话术及改进方案。</a:t>
            </a:r>
          </a:p>
          <a:p>
            <a:endParaRPr lang="zh-CN" altLang="en-US" dirty="0"/>
          </a:p>
        </p:txBody>
      </p:sp>
      <p:sp>
        <p:nvSpPr>
          <p:cNvPr id="10" name="内容占位符 9">
            <a:extLst>
              <a:ext uri="{FF2B5EF4-FFF2-40B4-BE49-F238E27FC236}">
                <a16:creationId xmlns:a16="http://schemas.microsoft.com/office/drawing/2014/main" id="{C7D69DA8-E89B-C6D8-A8BC-6B6862408DBC}"/>
              </a:ext>
            </a:extLst>
          </p:cNvPr>
          <p:cNvSpPr>
            <a:spLocks noGrp="1"/>
          </p:cNvSpPr>
          <p:nvPr>
            <p:ph idx="1"/>
          </p:nvPr>
        </p:nvSpPr>
        <p:spPr>
          <a:xfrm>
            <a:off x="-141890" y="6479510"/>
            <a:ext cx="11136196" cy="4810735"/>
          </a:xfrm>
        </p:spPr>
        <p:txBody>
          <a:bodyPr/>
          <a:lstStyle/>
          <a:p>
            <a:r>
              <a:rPr lang="en-US" altLang="zh-CN" dirty="0"/>
              <a:t> </a:t>
            </a:r>
            <a:endParaRPr lang="zh-CN" altLang="en-US" dirty="0"/>
          </a:p>
        </p:txBody>
      </p:sp>
    </p:spTree>
    <p:extLst>
      <p:ext uri="{BB962C8B-B14F-4D97-AF65-F5344CB8AC3E}">
        <p14:creationId xmlns:p14="http://schemas.microsoft.com/office/powerpoint/2010/main" val="192688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BFD95-07C1-ED13-F9AD-376FB7CBFBB3}"/>
              </a:ext>
            </a:extLst>
          </p:cNvPr>
          <p:cNvSpPr>
            <a:spLocks noGrp="1"/>
          </p:cNvSpPr>
          <p:nvPr>
            <p:ph type="title"/>
          </p:nvPr>
        </p:nvSpPr>
        <p:spPr/>
        <p:txBody>
          <a:bodyPr/>
          <a:lstStyle/>
          <a:p>
            <a:r>
              <a:rPr lang="zh-CN" altLang="en-US" dirty="0"/>
              <a:t>第一讲作业</a:t>
            </a:r>
            <a:r>
              <a:rPr lang="en-US" altLang="zh-CN" dirty="0"/>
              <a:t>.1</a:t>
            </a:r>
            <a:r>
              <a:rPr lang="zh-CN" altLang="en-US" dirty="0"/>
              <a:t>（利用微词云进行分词）</a:t>
            </a:r>
          </a:p>
        </p:txBody>
      </p:sp>
      <p:pic>
        <p:nvPicPr>
          <p:cNvPr id="6" name="内容占位符 5">
            <a:extLst>
              <a:ext uri="{FF2B5EF4-FFF2-40B4-BE49-F238E27FC236}">
                <a16:creationId xmlns:a16="http://schemas.microsoft.com/office/drawing/2014/main" id="{745615B7-92FF-DBF5-8B2D-B09A411F6028}"/>
              </a:ext>
            </a:extLst>
          </p:cNvPr>
          <p:cNvPicPr>
            <a:picLocks noGrp="1" noChangeAspect="1"/>
          </p:cNvPicPr>
          <p:nvPr>
            <p:ph idx="1"/>
          </p:nvPr>
        </p:nvPicPr>
        <p:blipFill>
          <a:blip r:embed="rId2"/>
          <a:stretch>
            <a:fillRect/>
          </a:stretch>
        </p:blipFill>
        <p:spPr>
          <a:xfrm>
            <a:off x="148075" y="1595238"/>
            <a:ext cx="9320890" cy="2429674"/>
          </a:xfrm>
          <a:prstGeom prst="rect">
            <a:avLst/>
          </a:prstGeom>
          <a:noFill/>
          <a:ln w="9525">
            <a:noFill/>
          </a:ln>
        </p:spPr>
      </p:pic>
      <p:sp>
        <p:nvSpPr>
          <p:cNvPr id="4" name="页脚占位符 3">
            <a:extLst>
              <a:ext uri="{FF2B5EF4-FFF2-40B4-BE49-F238E27FC236}">
                <a16:creationId xmlns:a16="http://schemas.microsoft.com/office/drawing/2014/main" id="{0BAEC301-E8A6-BDEE-8A5B-CC67AFA45E7C}"/>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8" name="图片 7">
            <a:extLst>
              <a:ext uri="{FF2B5EF4-FFF2-40B4-BE49-F238E27FC236}">
                <a16:creationId xmlns:a16="http://schemas.microsoft.com/office/drawing/2014/main" id="{74898183-1CC5-D324-1061-3AC08FFD44D5}"/>
              </a:ext>
            </a:extLst>
          </p:cNvPr>
          <p:cNvPicPr>
            <a:picLocks noChangeAspect="1"/>
          </p:cNvPicPr>
          <p:nvPr/>
        </p:nvPicPr>
        <p:blipFill>
          <a:blip r:embed="rId3"/>
          <a:stretch>
            <a:fillRect/>
          </a:stretch>
        </p:blipFill>
        <p:spPr>
          <a:xfrm>
            <a:off x="3263462" y="2584956"/>
            <a:ext cx="8153400" cy="4198789"/>
          </a:xfrm>
          <a:prstGeom prst="rect">
            <a:avLst/>
          </a:prstGeom>
        </p:spPr>
      </p:pic>
    </p:spTree>
    <p:extLst>
      <p:ext uri="{BB962C8B-B14F-4D97-AF65-F5344CB8AC3E}">
        <p14:creationId xmlns:p14="http://schemas.microsoft.com/office/powerpoint/2010/main" val="143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31E1-931A-A97D-4F8B-AC7FB9F35B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FE1896-91CC-AA15-E5A1-3F3E8E10280F}"/>
              </a:ext>
            </a:extLst>
          </p:cNvPr>
          <p:cNvSpPr>
            <a:spLocks noGrp="1"/>
          </p:cNvSpPr>
          <p:nvPr>
            <p:ph type="title"/>
          </p:nvPr>
        </p:nvSpPr>
        <p:spPr/>
        <p:txBody>
          <a:bodyPr/>
          <a:lstStyle/>
          <a:p>
            <a:r>
              <a:rPr lang="zh-CN" altLang="en-US" dirty="0"/>
              <a:t>第六讲作业</a:t>
            </a:r>
            <a:r>
              <a:rPr lang="en-US" altLang="zh-CN" dirty="0"/>
              <a:t>.1 </a:t>
            </a:r>
            <a:r>
              <a:rPr lang="zh-CN" altLang="en-US" dirty="0"/>
              <a:t>（分析美团知识图谱）</a:t>
            </a:r>
          </a:p>
        </p:txBody>
      </p:sp>
      <p:sp>
        <p:nvSpPr>
          <p:cNvPr id="3" name="内容占位符 2">
            <a:extLst>
              <a:ext uri="{FF2B5EF4-FFF2-40B4-BE49-F238E27FC236}">
                <a16:creationId xmlns:a16="http://schemas.microsoft.com/office/drawing/2014/main" id="{C4E381BD-60FA-C9C0-80B8-515DAF325B1F}"/>
              </a:ext>
            </a:extLst>
          </p:cNvPr>
          <p:cNvSpPr>
            <a:spLocks noGrp="1"/>
          </p:cNvSpPr>
          <p:nvPr>
            <p:ph idx="1"/>
          </p:nvPr>
        </p:nvSpPr>
        <p:spPr>
          <a:xfrm>
            <a:off x="410677" y="1645290"/>
            <a:ext cx="2863642" cy="4356458"/>
          </a:xfrm>
        </p:spPr>
        <p:style>
          <a:lnRef idx="2">
            <a:schemeClr val="accent1"/>
          </a:lnRef>
          <a:fillRef idx="1">
            <a:schemeClr val="lt1"/>
          </a:fillRef>
          <a:effectRef idx="0">
            <a:schemeClr val="accent1"/>
          </a:effectRef>
          <a:fontRef idx="minor">
            <a:schemeClr val="dk1"/>
          </a:fontRef>
        </p:style>
        <p:txBody>
          <a:bodyPr/>
          <a:lstStyle/>
          <a:p>
            <a:r>
              <a:rPr lang="zh-CN" altLang="en-US" dirty="0">
                <a:latin typeface="黑体" panose="02010609060101010101" pitchFamily="49" charset="-122"/>
                <a:ea typeface="黑体" panose="02010609060101010101" pitchFamily="49" charset="-122"/>
              </a:rPr>
              <a:t>这篇文章解决了传统菜品数据管理的根本痛点：过去依赖商户自行填写的文本信息（如菜名、标签）存在</a:t>
            </a:r>
            <a:r>
              <a:rPr lang="zh-CN" altLang="en-US" b="1" dirty="0">
                <a:latin typeface="黑体" panose="02010609060101010101" pitchFamily="49" charset="-122"/>
                <a:ea typeface="黑体" panose="02010609060101010101" pitchFamily="49" charset="-122"/>
              </a:rPr>
              <a:t>不完整、不标准、不直观</a:t>
            </a:r>
            <a:r>
              <a:rPr lang="zh-CN" altLang="en-US" dirty="0">
                <a:latin typeface="黑体" panose="02010609060101010101" pitchFamily="49" charset="-122"/>
                <a:ea typeface="黑体" panose="02010609060101010101" pitchFamily="49" charset="-122"/>
              </a:rPr>
              <a:t>的问题。美团创新性地采用</a:t>
            </a:r>
            <a:r>
              <a:rPr lang="zh-CN" altLang="en-US" b="1" dirty="0">
                <a:latin typeface="黑体" panose="02010609060101010101" pitchFamily="49" charset="-122"/>
                <a:ea typeface="黑体" panose="02010609060101010101" pitchFamily="49" charset="-122"/>
              </a:rPr>
              <a:t>多模态信息抽取技术</a:t>
            </a:r>
            <a:r>
              <a:rPr lang="zh-CN" altLang="en-US" dirty="0">
                <a:latin typeface="黑体" panose="02010609060101010101" pitchFamily="49" charset="-122"/>
                <a:ea typeface="黑体" panose="02010609060101010101" pitchFamily="49" charset="-122"/>
              </a:rPr>
              <a:t>，让机器自动“看懂”菜品图片，从中抽取出结构化知识，与文本信息融合，构建出更丰富、准确、动态的菜品知识图谱</a:t>
            </a:r>
          </a:p>
        </p:txBody>
      </p:sp>
      <p:sp>
        <p:nvSpPr>
          <p:cNvPr id="4" name="页脚占位符 3">
            <a:extLst>
              <a:ext uri="{FF2B5EF4-FFF2-40B4-BE49-F238E27FC236}">
                <a16:creationId xmlns:a16="http://schemas.microsoft.com/office/drawing/2014/main" id="{892C6910-860B-1FD5-EDC3-8F9AC4811014}"/>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7" name="图片 6" descr="文本&#10;&#10;AI 生成的内容可能不正确。">
            <a:extLst>
              <a:ext uri="{FF2B5EF4-FFF2-40B4-BE49-F238E27FC236}">
                <a16:creationId xmlns:a16="http://schemas.microsoft.com/office/drawing/2014/main" id="{AC507DC3-8F90-19B0-9D0C-DBE055C348B3}"/>
              </a:ext>
            </a:extLst>
          </p:cNvPr>
          <p:cNvPicPr>
            <a:picLocks noChangeAspect="1"/>
          </p:cNvPicPr>
          <p:nvPr/>
        </p:nvPicPr>
        <p:blipFill>
          <a:blip r:embed="rId2"/>
          <a:stretch>
            <a:fillRect/>
          </a:stretch>
        </p:blipFill>
        <p:spPr>
          <a:xfrm>
            <a:off x="3597370" y="1645290"/>
            <a:ext cx="8459569" cy="4356458"/>
          </a:xfrm>
          <a:prstGeom prst="rect">
            <a:avLst/>
          </a:prstGeom>
        </p:spPr>
      </p:pic>
    </p:spTree>
    <p:extLst>
      <p:ext uri="{BB962C8B-B14F-4D97-AF65-F5344CB8AC3E}">
        <p14:creationId xmlns:p14="http://schemas.microsoft.com/office/powerpoint/2010/main" val="609492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22E7A-02C5-E909-27F3-A850C5FAAD9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2440CF6-2E84-6A89-CEA3-2A7D0358F5CF}"/>
              </a:ext>
            </a:extLst>
          </p:cNvPr>
          <p:cNvSpPr>
            <a:spLocks noGrp="1"/>
          </p:cNvSpPr>
          <p:nvPr>
            <p:ph type="title"/>
          </p:nvPr>
        </p:nvSpPr>
        <p:spPr/>
        <p:txBody>
          <a:bodyPr/>
          <a:lstStyle/>
          <a:p>
            <a:r>
              <a:rPr lang="zh-CN" altLang="en-US" dirty="0"/>
              <a:t>第六讲作业</a:t>
            </a:r>
            <a:r>
              <a:rPr lang="en-US" altLang="zh-CN" dirty="0"/>
              <a:t>.1 </a:t>
            </a:r>
            <a:r>
              <a:rPr lang="zh-CN" altLang="en-US" dirty="0"/>
              <a:t>（分析美团知识图谱）</a:t>
            </a:r>
          </a:p>
        </p:txBody>
      </p:sp>
      <p:sp>
        <p:nvSpPr>
          <p:cNvPr id="4" name="页脚占位符 3">
            <a:extLst>
              <a:ext uri="{FF2B5EF4-FFF2-40B4-BE49-F238E27FC236}">
                <a16:creationId xmlns:a16="http://schemas.microsoft.com/office/drawing/2014/main" id="{1267EF25-B885-D8B0-F485-FAEA1CE7803B}"/>
              </a:ext>
            </a:extLst>
          </p:cNvPr>
          <p:cNvSpPr>
            <a:spLocks noGrp="1"/>
          </p:cNvSpPr>
          <p:nvPr>
            <p:ph type="ftr" sz="quarter" idx="11"/>
          </p:nvPr>
        </p:nvSpPr>
        <p:spPr>
          <a:xfrm>
            <a:off x="5741465" y="7373426"/>
            <a:ext cx="2178749" cy="132098"/>
          </a:xfrm>
        </p:spPr>
        <p:txBody>
          <a:bodyPr/>
          <a:lstStyle/>
          <a:p>
            <a:pPr fontAlgn="base">
              <a:defRPr/>
            </a:pPr>
            <a:r>
              <a:rPr lang="zh-CN" altLang="en-US" noProof="1">
                <a:latin typeface="+mn-lt"/>
                <a:ea typeface="+mn-ea"/>
                <a:cs typeface="+mn-cs"/>
              </a:rPr>
              <a:t>1</a:t>
            </a:r>
            <a:endParaRPr lang="zh-CN" altLang="en-US" noProof="1"/>
          </a:p>
        </p:txBody>
      </p:sp>
      <p:sp>
        <p:nvSpPr>
          <p:cNvPr id="8" name="文本框 7">
            <a:extLst>
              <a:ext uri="{FF2B5EF4-FFF2-40B4-BE49-F238E27FC236}">
                <a16:creationId xmlns:a16="http://schemas.microsoft.com/office/drawing/2014/main" id="{BA96703C-D0CE-41D0-9C42-FDE676D6DFF3}"/>
              </a:ext>
            </a:extLst>
          </p:cNvPr>
          <p:cNvSpPr txBox="1"/>
          <p:nvPr/>
        </p:nvSpPr>
        <p:spPr>
          <a:xfrm>
            <a:off x="346550" y="1374014"/>
            <a:ext cx="3573871" cy="5909310"/>
          </a:xfrm>
          <a:prstGeom prst="rect">
            <a:avLst/>
          </a:prstGeom>
          <a:noFill/>
        </p:spPr>
        <p:txBody>
          <a:bodyPr wrap="square" rtlCol="0">
            <a:spAutoFit/>
          </a:bodyPr>
          <a:lstStyle/>
          <a:p>
            <a:r>
              <a:rPr lang="en-US" altLang="zh-CN" b="1" dirty="0"/>
              <a:t>1. </a:t>
            </a:r>
            <a:r>
              <a:rPr lang="zh-CN" altLang="en-US" b="1" dirty="0"/>
              <a:t>图文对齐与理解</a:t>
            </a:r>
          </a:p>
          <a:p>
            <a:r>
              <a:rPr lang="zh-CN" altLang="en-US" b="1" dirty="0"/>
              <a:t>技术核心</a:t>
            </a:r>
            <a:r>
              <a:rPr lang="zh-CN" altLang="en-US" dirty="0"/>
              <a:t>：使用多模态预训练模型（如类似</a:t>
            </a:r>
            <a:r>
              <a:rPr lang="en-US" altLang="zh-CN" dirty="0"/>
              <a:t>CLIP</a:t>
            </a:r>
            <a:r>
              <a:rPr lang="zh-CN" altLang="en-US" dirty="0"/>
              <a:t>的架构），将菜品图片和其名称、描述文本映射到同一个语义空间。</a:t>
            </a:r>
          </a:p>
          <a:p>
            <a:r>
              <a:rPr lang="zh-CN" altLang="en-US" b="1" dirty="0"/>
              <a:t>解决的问题</a:t>
            </a:r>
            <a:r>
              <a:rPr lang="zh-CN" altLang="en-US" dirty="0"/>
              <a:t>：确保系统理解“宫保鸡丁”的图片和文本描述的是同一道菜，为后续的精准信息抽取打下基础。</a:t>
            </a:r>
          </a:p>
          <a:p>
            <a:r>
              <a:rPr lang="en-US" altLang="zh-CN" b="1" dirty="0"/>
              <a:t>2. </a:t>
            </a:r>
            <a:r>
              <a:rPr lang="zh-CN" altLang="en-US" b="1" dirty="0"/>
              <a:t>视觉实体识别与属性抽取</a:t>
            </a:r>
          </a:p>
          <a:p>
            <a:r>
              <a:rPr lang="zh-CN" altLang="en-US" b="1" dirty="0"/>
              <a:t>食材识别</a:t>
            </a:r>
            <a:r>
              <a:rPr lang="zh-CN" altLang="en-US" dirty="0"/>
              <a:t>：是文章的重点。利用</a:t>
            </a:r>
            <a:r>
              <a:rPr lang="zh-CN" altLang="en-US" b="1" dirty="0"/>
              <a:t>细粒度图像识别技术</a:t>
            </a:r>
            <a:r>
              <a:rPr lang="zh-CN" altLang="en-US" dirty="0"/>
              <a:t>，识别出菜品中的具体食材（如鸡肉、花生、黄瓜），并判断其</a:t>
            </a:r>
            <a:r>
              <a:rPr lang="zh-CN" altLang="en-US" b="1" dirty="0"/>
              <a:t>可见性</a:t>
            </a:r>
            <a:r>
              <a:rPr lang="zh-CN" altLang="en-US" dirty="0"/>
              <a:t>（是明显可见还是作为配料）。</a:t>
            </a:r>
          </a:p>
          <a:p>
            <a:r>
              <a:rPr lang="zh-CN" altLang="en-US" b="1" dirty="0"/>
              <a:t>视觉属性抽取</a:t>
            </a:r>
            <a:r>
              <a:rPr lang="zh-CN" altLang="en-US" dirty="0"/>
              <a:t>：分析菜品的</a:t>
            </a:r>
            <a:r>
              <a:rPr lang="zh-CN" altLang="en-US" b="1" dirty="0"/>
              <a:t>视觉特征</a:t>
            </a:r>
            <a:r>
              <a:rPr lang="zh-CN" altLang="en-US" dirty="0"/>
              <a:t>，如颜色（红亮、清淡）、形态（块状、丝状）、烹饪方式（油炸、清蒸）和摆盘风格。</a:t>
            </a:r>
          </a:p>
          <a:p>
            <a:endParaRPr lang="en-US" altLang="zh-CN" b="1" dirty="0"/>
          </a:p>
          <a:p>
            <a:endParaRPr lang="zh-CN" altLang="en-US" dirty="0"/>
          </a:p>
        </p:txBody>
      </p:sp>
      <p:sp>
        <p:nvSpPr>
          <p:cNvPr id="10" name="内容占位符 9">
            <a:extLst>
              <a:ext uri="{FF2B5EF4-FFF2-40B4-BE49-F238E27FC236}">
                <a16:creationId xmlns:a16="http://schemas.microsoft.com/office/drawing/2014/main" id="{AC6501A7-39AB-37AA-90F2-830C3F17C896}"/>
              </a:ext>
            </a:extLst>
          </p:cNvPr>
          <p:cNvSpPr>
            <a:spLocks noGrp="1"/>
          </p:cNvSpPr>
          <p:nvPr>
            <p:ph idx="1"/>
          </p:nvPr>
        </p:nvSpPr>
        <p:spPr>
          <a:xfrm flipH="1">
            <a:off x="-549460" y="2480377"/>
            <a:ext cx="45719" cy="3696585"/>
          </a:xfrm>
        </p:spPr>
        <p:txBody>
          <a:bodyPr/>
          <a:lstStyle/>
          <a:p>
            <a:r>
              <a:rPr lang="en-US" altLang="zh-CN" dirty="0"/>
              <a:t>  </a:t>
            </a:r>
            <a:endParaRPr lang="zh-CN" altLang="en-US" dirty="0"/>
          </a:p>
        </p:txBody>
      </p:sp>
      <p:pic>
        <p:nvPicPr>
          <p:cNvPr id="1028" name="Picture 4" descr="图3.1 中餐理解框架">
            <a:extLst>
              <a:ext uri="{FF2B5EF4-FFF2-40B4-BE49-F238E27FC236}">
                <a16:creationId xmlns:a16="http://schemas.microsoft.com/office/drawing/2014/main" id="{CE96D71C-98D7-A815-DF2E-DC628C2AF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521" y="1374014"/>
            <a:ext cx="7533385" cy="359307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2B3CFE7-120A-0C15-2598-6EFD400A869B}"/>
              </a:ext>
            </a:extLst>
          </p:cNvPr>
          <p:cNvSpPr txBox="1"/>
          <p:nvPr/>
        </p:nvSpPr>
        <p:spPr>
          <a:xfrm>
            <a:off x="4870389" y="5234529"/>
            <a:ext cx="6099650" cy="1754326"/>
          </a:xfrm>
          <a:prstGeom prst="rect">
            <a:avLst/>
          </a:prstGeom>
          <a:noFill/>
        </p:spPr>
        <p:txBody>
          <a:bodyPr wrap="square" rtlCol="0">
            <a:spAutoFit/>
          </a:bodyPr>
          <a:lstStyle/>
          <a:p>
            <a:r>
              <a:rPr lang="en-US" altLang="zh-CN" b="1" dirty="0"/>
              <a:t>3. </a:t>
            </a:r>
            <a:r>
              <a:rPr lang="zh-CN" altLang="en-US" b="1" dirty="0"/>
              <a:t>跨模态知识关联与补全</a:t>
            </a:r>
          </a:p>
          <a:p>
            <a:r>
              <a:rPr lang="zh-CN" altLang="en-US" b="1" dirty="0"/>
              <a:t>文本补充视觉</a:t>
            </a:r>
            <a:r>
              <a:rPr lang="zh-CN" altLang="en-US" dirty="0"/>
              <a:t>：用菜单文本中的“微辣”、“招牌”等标签，补充图片无法直接体现的抽象属性。</a:t>
            </a:r>
          </a:p>
          <a:p>
            <a:r>
              <a:rPr lang="zh-CN" altLang="en-US" b="1" dirty="0"/>
              <a:t>视觉验证</a:t>
            </a:r>
            <a:r>
              <a:rPr lang="en-US" altLang="zh-CN" b="1" dirty="0"/>
              <a:t>/</a:t>
            </a:r>
            <a:r>
              <a:rPr lang="zh-CN" altLang="en-US" b="1" dirty="0"/>
              <a:t>补全文本</a:t>
            </a:r>
            <a:r>
              <a:rPr lang="zh-CN" altLang="en-US" dirty="0"/>
              <a:t>：用识别出的食材（如“虾仁”）去验证或补全商户漏填的文本信息，从而</a:t>
            </a:r>
            <a:r>
              <a:rPr lang="zh-CN" altLang="en-US" b="1" dirty="0"/>
              <a:t>提升数据的完整性</a:t>
            </a:r>
            <a:r>
              <a:rPr lang="zh-CN" altLang="en-US" dirty="0"/>
              <a:t>。</a:t>
            </a:r>
          </a:p>
          <a:p>
            <a:endParaRPr lang="zh-CN" altLang="en-US" dirty="0"/>
          </a:p>
        </p:txBody>
      </p:sp>
    </p:spTree>
    <p:extLst>
      <p:ext uri="{BB962C8B-B14F-4D97-AF65-F5344CB8AC3E}">
        <p14:creationId xmlns:p14="http://schemas.microsoft.com/office/powerpoint/2010/main" val="3798547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BFD9F-43C7-4D4A-68A2-BED73E53F8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848DBC-CD30-3553-509A-FA6A4246185A}"/>
              </a:ext>
            </a:extLst>
          </p:cNvPr>
          <p:cNvSpPr>
            <a:spLocks noGrp="1"/>
          </p:cNvSpPr>
          <p:nvPr>
            <p:ph type="title"/>
          </p:nvPr>
        </p:nvSpPr>
        <p:spPr/>
        <p:txBody>
          <a:bodyPr/>
          <a:lstStyle/>
          <a:p>
            <a:r>
              <a:rPr lang="zh-CN" altLang="en-US" dirty="0"/>
              <a:t>第六讲作业</a:t>
            </a:r>
            <a:r>
              <a:rPr lang="en-US" altLang="zh-CN" dirty="0"/>
              <a:t>.1 </a:t>
            </a:r>
            <a:r>
              <a:rPr lang="zh-CN" altLang="en-US" dirty="0"/>
              <a:t>（分析美团知识图谱）</a:t>
            </a:r>
          </a:p>
        </p:txBody>
      </p:sp>
      <p:sp>
        <p:nvSpPr>
          <p:cNvPr id="4" name="页脚占位符 3">
            <a:extLst>
              <a:ext uri="{FF2B5EF4-FFF2-40B4-BE49-F238E27FC236}">
                <a16:creationId xmlns:a16="http://schemas.microsoft.com/office/drawing/2014/main" id="{D55F1F6E-48E2-6A9F-E8F9-3EBE339E4F74}"/>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a:extLst>
              <a:ext uri="{FF2B5EF4-FFF2-40B4-BE49-F238E27FC236}">
                <a16:creationId xmlns:a16="http://schemas.microsoft.com/office/drawing/2014/main" id="{AA812011-3AC0-AD34-E6EE-AB532FBC4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606" y="1404950"/>
            <a:ext cx="4593903" cy="4951401"/>
          </a:xfrm>
          <a:prstGeom prst="rect">
            <a:avLst/>
          </a:prstGeom>
        </p:spPr>
      </p:pic>
      <p:sp>
        <p:nvSpPr>
          <p:cNvPr id="8" name="文本框 7">
            <a:extLst>
              <a:ext uri="{FF2B5EF4-FFF2-40B4-BE49-F238E27FC236}">
                <a16:creationId xmlns:a16="http://schemas.microsoft.com/office/drawing/2014/main" id="{E6C0E2BB-4CF0-9832-2F46-FB6A50BAA37A}"/>
              </a:ext>
            </a:extLst>
          </p:cNvPr>
          <p:cNvSpPr txBox="1"/>
          <p:nvPr/>
        </p:nvSpPr>
        <p:spPr>
          <a:xfrm>
            <a:off x="514694" y="1644222"/>
            <a:ext cx="5502825" cy="5078313"/>
          </a:xfrm>
          <a:prstGeom prst="rect">
            <a:avLst/>
          </a:prstGeom>
          <a:noFill/>
        </p:spPr>
        <p:txBody>
          <a:bodyPr wrap="square" rtlCol="0">
            <a:spAutoFit/>
          </a:bodyPr>
          <a:lstStyle/>
          <a:p>
            <a:r>
              <a:rPr lang="zh-CN" altLang="en-US" b="1" dirty="0"/>
              <a:t>        多模态融合的典范</a:t>
            </a:r>
            <a:r>
              <a:rPr lang="zh-CN" altLang="en-US" dirty="0"/>
              <a:t>：该项目是“多模态</a:t>
            </a:r>
            <a:r>
              <a:rPr lang="en-US" altLang="zh-CN" dirty="0"/>
              <a:t>AI”</a:t>
            </a:r>
            <a:r>
              <a:rPr lang="zh-CN" altLang="en-US" dirty="0"/>
              <a:t>与“知识图谱”两大前沿技术结合落地的典型案例，为其他垂直领域（如服装、家居）的图谱构建提供了方法论。</a:t>
            </a:r>
          </a:p>
          <a:p>
            <a:r>
              <a:rPr lang="zh-CN" altLang="en-US" b="1" dirty="0"/>
              <a:t>激活数据资产</a:t>
            </a:r>
            <a:r>
              <a:rPr lang="zh-CN" altLang="en-US" dirty="0"/>
              <a:t>：将平台海量但非结构化的</a:t>
            </a:r>
            <a:r>
              <a:rPr lang="zh-CN" altLang="en-US" b="1" dirty="0"/>
              <a:t>图片“暗数据”</a:t>
            </a:r>
            <a:r>
              <a:rPr lang="zh-CN" altLang="en-US" dirty="0"/>
              <a:t>，转化为了可查询、可分析、可应用的高价值</a:t>
            </a:r>
            <a:r>
              <a:rPr lang="zh-CN" altLang="en-US" b="1" dirty="0"/>
              <a:t>结构化知识资产</a:t>
            </a:r>
            <a:r>
              <a:rPr lang="zh-CN" altLang="en-US" dirty="0"/>
              <a:t>，放大了数据价值。</a:t>
            </a:r>
            <a:endParaRPr lang="en-US" altLang="zh-CN" dirty="0"/>
          </a:p>
          <a:p>
            <a:endParaRPr lang="en-US" altLang="zh-CN" dirty="0"/>
          </a:p>
          <a:p>
            <a:r>
              <a:rPr lang="zh-CN" altLang="en-US" dirty="0"/>
              <a:t>        这项技术将菜品知识图谱从 </a:t>
            </a:r>
            <a:r>
              <a:rPr lang="zh-CN" altLang="en-US" b="1" dirty="0"/>
              <a:t>“基于文本的目录”</a:t>
            </a:r>
            <a:r>
              <a:rPr lang="zh-CN" altLang="en-US" dirty="0"/>
              <a:t> 升级为 </a:t>
            </a:r>
            <a:r>
              <a:rPr lang="zh-CN" altLang="en-US" b="1" dirty="0"/>
              <a:t>“基于视觉理解的体验库”</a:t>
            </a:r>
            <a:r>
              <a:rPr lang="zh-CN" altLang="en-US" dirty="0"/>
              <a:t>。其真正的创新不在于单项技术的突破，而在于</a:t>
            </a:r>
            <a:r>
              <a:rPr lang="zh-CN" altLang="en-US" b="1" dirty="0"/>
              <a:t>工程化地将前沿多模态</a:t>
            </a:r>
            <a:r>
              <a:rPr lang="en-US" altLang="zh-CN" b="1" dirty="0"/>
              <a:t>AI</a:t>
            </a:r>
            <a:r>
              <a:rPr lang="zh-CN" altLang="en-US" b="1" dirty="0"/>
              <a:t>技术，系统性地应用于大规模、高并发的实际业务场景</a:t>
            </a:r>
            <a:r>
              <a:rPr lang="zh-CN" altLang="en-US" dirty="0"/>
              <a:t>，解决了真实的产业问题。</a:t>
            </a:r>
          </a:p>
          <a:p>
            <a:r>
              <a:rPr lang="zh-CN" altLang="en-US" dirty="0"/>
              <a:t>        可以预见，这项技术成熟后，将与其他技术（如美团的</a:t>
            </a:r>
            <a:r>
              <a:rPr lang="en-US" altLang="zh-CN" dirty="0" err="1"/>
              <a:t>LongCat</a:t>
            </a:r>
            <a:r>
              <a:rPr lang="zh-CN" altLang="en-US" dirty="0"/>
              <a:t>图像生成）产生协同：知识图谱为生成</a:t>
            </a:r>
            <a:r>
              <a:rPr lang="en-US" altLang="zh-CN" dirty="0"/>
              <a:t>AI</a:t>
            </a:r>
            <a:r>
              <a:rPr lang="zh-CN" altLang="en-US" dirty="0"/>
              <a:t>提供精准的菜品约束条件，生成</a:t>
            </a:r>
            <a:r>
              <a:rPr lang="en-US" altLang="zh-CN" dirty="0"/>
              <a:t>AI</a:t>
            </a:r>
            <a:r>
              <a:rPr lang="zh-CN" altLang="en-US" dirty="0"/>
              <a:t>又能为图谱扩充高质量的视觉素材，形成持续增强的循环。</a:t>
            </a:r>
          </a:p>
          <a:p>
            <a:endParaRPr lang="zh-CN" altLang="en-US" dirty="0"/>
          </a:p>
          <a:p>
            <a:endParaRPr lang="zh-CN" altLang="en-US" dirty="0"/>
          </a:p>
        </p:txBody>
      </p:sp>
      <p:sp>
        <p:nvSpPr>
          <p:cNvPr id="10" name="内容占位符 9">
            <a:extLst>
              <a:ext uri="{FF2B5EF4-FFF2-40B4-BE49-F238E27FC236}">
                <a16:creationId xmlns:a16="http://schemas.microsoft.com/office/drawing/2014/main" id="{EAA7C0C1-18E8-A9C8-9998-A900B9B3A66E}"/>
              </a:ext>
            </a:extLst>
          </p:cNvPr>
          <p:cNvSpPr>
            <a:spLocks noGrp="1"/>
          </p:cNvSpPr>
          <p:nvPr>
            <p:ph idx="1"/>
          </p:nvPr>
        </p:nvSpPr>
        <p:spPr>
          <a:xfrm flipH="1">
            <a:off x="-549460" y="2480377"/>
            <a:ext cx="45719" cy="3696585"/>
          </a:xfrm>
        </p:spPr>
        <p:txBody>
          <a:bodyPr/>
          <a:lstStyle/>
          <a:p>
            <a:r>
              <a:rPr lang="en-US" altLang="zh-CN" dirty="0"/>
              <a:t>  </a:t>
            </a:r>
            <a:endParaRPr lang="zh-CN" altLang="en-US" dirty="0"/>
          </a:p>
        </p:txBody>
      </p:sp>
    </p:spTree>
    <p:extLst>
      <p:ext uri="{BB962C8B-B14F-4D97-AF65-F5344CB8AC3E}">
        <p14:creationId xmlns:p14="http://schemas.microsoft.com/office/powerpoint/2010/main" val="2194829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电脑萤幕画面&#10;&#10;AI 生成的内容可能不正确。">
            <a:extLst>
              <a:ext uri="{FF2B5EF4-FFF2-40B4-BE49-F238E27FC236}">
                <a16:creationId xmlns:a16="http://schemas.microsoft.com/office/drawing/2014/main" id="{9463F852-8B4D-6FDA-02C7-57386DA4D656}"/>
              </a:ext>
            </a:extLst>
          </p:cNvPr>
          <p:cNvPicPr>
            <a:picLocks noChangeAspect="1"/>
          </p:cNvPicPr>
          <p:nvPr/>
        </p:nvPicPr>
        <p:blipFill>
          <a:blip r:embed="rId2"/>
          <a:stretch>
            <a:fillRect/>
          </a:stretch>
        </p:blipFill>
        <p:spPr>
          <a:xfrm>
            <a:off x="49280" y="1393630"/>
            <a:ext cx="7703956" cy="3617311"/>
          </a:xfrm>
          <a:prstGeom prst="rect">
            <a:avLst/>
          </a:prstGeom>
        </p:spPr>
      </p:pic>
      <p:sp>
        <p:nvSpPr>
          <p:cNvPr id="2" name="标题 1">
            <a:extLst>
              <a:ext uri="{FF2B5EF4-FFF2-40B4-BE49-F238E27FC236}">
                <a16:creationId xmlns:a16="http://schemas.microsoft.com/office/drawing/2014/main" id="{3242DAA1-6C04-1FA4-91A3-699545F9E61D}"/>
              </a:ext>
            </a:extLst>
          </p:cNvPr>
          <p:cNvSpPr>
            <a:spLocks noGrp="1"/>
          </p:cNvSpPr>
          <p:nvPr>
            <p:ph type="title"/>
          </p:nvPr>
        </p:nvSpPr>
        <p:spPr>
          <a:xfrm>
            <a:off x="1790170" y="125360"/>
            <a:ext cx="9320890" cy="905173"/>
          </a:xfrm>
        </p:spPr>
        <p:txBody>
          <a:bodyPr/>
          <a:lstStyle/>
          <a:p>
            <a:r>
              <a:rPr lang="zh-CN" altLang="en-US" dirty="0"/>
              <a:t>第六讲作业（</a:t>
            </a:r>
            <a:r>
              <a:rPr lang="en-US" altLang="zh-CN" dirty="0"/>
              <a:t>2</a:t>
            </a:r>
            <a:r>
              <a:rPr lang="zh-CN" altLang="en-US" dirty="0"/>
              <a:t>）</a:t>
            </a:r>
            <a:r>
              <a:rPr lang="en-US" altLang="zh-CN" dirty="0"/>
              <a:t>.1 </a:t>
            </a:r>
            <a:r>
              <a:rPr lang="zh-CN" altLang="en-US" dirty="0"/>
              <a:t>（用</a:t>
            </a:r>
            <a:r>
              <a:rPr lang="en-US" altLang="zh-CN" dirty="0" err="1"/>
              <a:t>openkg</a:t>
            </a:r>
            <a:r>
              <a:rPr lang="zh-CN" altLang="en-US" dirty="0"/>
              <a:t>检索）</a:t>
            </a:r>
          </a:p>
        </p:txBody>
      </p:sp>
      <p:pic>
        <p:nvPicPr>
          <p:cNvPr id="10" name="内容占位符 9" descr="图形用户界面, 文本, 应用程序, 电子邮件&#10;&#10;AI 生成的内容可能不正确。">
            <a:extLst>
              <a:ext uri="{FF2B5EF4-FFF2-40B4-BE49-F238E27FC236}">
                <a16:creationId xmlns:a16="http://schemas.microsoft.com/office/drawing/2014/main" id="{B5DEB378-6AED-2117-2F68-A6699E8B525E}"/>
              </a:ext>
            </a:extLst>
          </p:cNvPr>
          <p:cNvPicPr>
            <a:picLocks noGrp="1" noChangeAspect="1"/>
          </p:cNvPicPr>
          <p:nvPr>
            <p:ph idx="1"/>
          </p:nvPr>
        </p:nvPicPr>
        <p:blipFill>
          <a:blip r:embed="rId3"/>
          <a:stretch>
            <a:fillRect/>
          </a:stretch>
        </p:blipFill>
        <p:spPr>
          <a:xfrm>
            <a:off x="2499382" y="1469928"/>
            <a:ext cx="9643338" cy="4810125"/>
          </a:xfrm>
          <a:prstGeom prst="rect">
            <a:avLst/>
          </a:prstGeom>
          <a:noFill/>
          <a:ln w="9525">
            <a:noFill/>
          </a:ln>
        </p:spPr>
      </p:pic>
      <p:sp>
        <p:nvSpPr>
          <p:cNvPr id="4" name="页脚占位符 3">
            <a:extLst>
              <a:ext uri="{FF2B5EF4-FFF2-40B4-BE49-F238E27FC236}">
                <a16:creationId xmlns:a16="http://schemas.microsoft.com/office/drawing/2014/main" id="{AB72C622-0DC4-EBF6-91DF-D012D3D787BE}"/>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descr="图形用户界面&#10;&#10;AI 生成的内容可能不正确。">
            <a:extLst>
              <a:ext uri="{FF2B5EF4-FFF2-40B4-BE49-F238E27FC236}">
                <a16:creationId xmlns:a16="http://schemas.microsoft.com/office/drawing/2014/main" id="{0DB67708-5246-0B30-2BA7-CAF94477F911}"/>
              </a:ext>
            </a:extLst>
          </p:cNvPr>
          <p:cNvPicPr>
            <a:picLocks noChangeAspect="1"/>
          </p:cNvPicPr>
          <p:nvPr/>
        </p:nvPicPr>
        <p:blipFill>
          <a:blip r:embed="rId4"/>
          <a:stretch>
            <a:fillRect/>
          </a:stretch>
        </p:blipFill>
        <p:spPr>
          <a:xfrm>
            <a:off x="4426514" y="1764931"/>
            <a:ext cx="8062986" cy="4684503"/>
          </a:xfrm>
          <a:prstGeom prst="rect">
            <a:avLst/>
          </a:prstGeom>
        </p:spPr>
      </p:pic>
      <p:sp>
        <p:nvSpPr>
          <p:cNvPr id="3" name="文本框 2">
            <a:extLst>
              <a:ext uri="{FF2B5EF4-FFF2-40B4-BE49-F238E27FC236}">
                <a16:creationId xmlns:a16="http://schemas.microsoft.com/office/drawing/2014/main" id="{06961194-33C3-786C-2E8D-64ADB84F1A27}"/>
              </a:ext>
            </a:extLst>
          </p:cNvPr>
          <p:cNvSpPr txBox="1"/>
          <p:nvPr/>
        </p:nvSpPr>
        <p:spPr>
          <a:xfrm>
            <a:off x="460860" y="5565228"/>
            <a:ext cx="1844565" cy="461665"/>
          </a:xfrm>
          <a:prstGeom prst="rect">
            <a:avLst/>
          </a:prstGeom>
          <a:solidFill>
            <a:schemeClr val="bg2">
              <a:lumMod val="90000"/>
            </a:schemeClr>
          </a:solidFill>
        </p:spPr>
        <p:txBody>
          <a:bodyPr wrap="square" rtlCol="0">
            <a:spAutoFit/>
          </a:bodyPr>
          <a:lstStyle/>
          <a:p>
            <a:r>
              <a:rPr lang="zh-CN" altLang="en-US" sz="2400" dirty="0">
                <a:latin typeface="Microsoft Himalaya" panose="01010100010101010101" pitchFamily="2" charset="0"/>
                <a:cs typeface="Microsoft Himalaya" panose="01010100010101010101" pitchFamily="2" charset="0"/>
              </a:rPr>
              <a:t>有放三张图</a:t>
            </a:r>
          </a:p>
        </p:txBody>
      </p:sp>
    </p:spTree>
    <p:extLst>
      <p:ext uri="{BB962C8B-B14F-4D97-AF65-F5344CB8AC3E}">
        <p14:creationId xmlns:p14="http://schemas.microsoft.com/office/powerpoint/2010/main" val="31669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A68E4-9922-14B5-EFE7-F3E920D0D427}"/>
              </a:ext>
            </a:extLst>
          </p:cNvPr>
          <p:cNvSpPr>
            <a:spLocks noGrp="1"/>
          </p:cNvSpPr>
          <p:nvPr>
            <p:ph type="title"/>
          </p:nvPr>
        </p:nvSpPr>
        <p:spPr/>
        <p:txBody>
          <a:bodyPr/>
          <a:lstStyle/>
          <a:p>
            <a:r>
              <a:rPr lang="zh-CN" altLang="en-US" dirty="0"/>
              <a:t>第六讲作业（</a:t>
            </a:r>
            <a:r>
              <a:rPr lang="en-US" altLang="zh-CN" dirty="0"/>
              <a:t>2</a:t>
            </a:r>
            <a:r>
              <a:rPr lang="zh-CN" altLang="en-US" dirty="0"/>
              <a:t>）</a:t>
            </a:r>
            <a:r>
              <a:rPr lang="en-US" altLang="zh-CN" dirty="0"/>
              <a:t>.2 </a:t>
            </a:r>
            <a:r>
              <a:rPr lang="zh-CN" altLang="en-US" dirty="0"/>
              <a:t>（白板建模知识图谱）</a:t>
            </a:r>
          </a:p>
        </p:txBody>
      </p:sp>
      <p:pic>
        <p:nvPicPr>
          <p:cNvPr id="6" name="内容占位符 5">
            <a:extLst>
              <a:ext uri="{FF2B5EF4-FFF2-40B4-BE49-F238E27FC236}">
                <a16:creationId xmlns:a16="http://schemas.microsoft.com/office/drawing/2014/main" id="{215A4692-3871-EA90-72FD-31D1D83A58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303" y="1448396"/>
            <a:ext cx="3817539" cy="5091047"/>
          </a:xfrm>
        </p:spPr>
      </p:pic>
      <p:sp>
        <p:nvSpPr>
          <p:cNvPr id="4" name="页脚占位符 3">
            <a:extLst>
              <a:ext uri="{FF2B5EF4-FFF2-40B4-BE49-F238E27FC236}">
                <a16:creationId xmlns:a16="http://schemas.microsoft.com/office/drawing/2014/main" id="{5AC07394-9DFE-C608-6592-CFA2D89FB895}"/>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7" name="文本框 6">
            <a:extLst>
              <a:ext uri="{FF2B5EF4-FFF2-40B4-BE49-F238E27FC236}">
                <a16:creationId xmlns:a16="http://schemas.microsoft.com/office/drawing/2014/main" id="{BDAAB330-E6F6-6AD7-E165-19D21EF33CAF}"/>
              </a:ext>
            </a:extLst>
          </p:cNvPr>
          <p:cNvSpPr txBox="1"/>
          <p:nvPr/>
        </p:nvSpPr>
        <p:spPr>
          <a:xfrm>
            <a:off x="6510309" y="2212082"/>
            <a:ext cx="4309178" cy="1200329"/>
          </a:xfrm>
          <a:prstGeom prst="rect">
            <a:avLst/>
          </a:prstGeom>
          <a:noFill/>
        </p:spPr>
        <p:txBody>
          <a:bodyPr wrap="square" rtlCol="0">
            <a:spAutoFit/>
          </a:bodyPr>
          <a:lstStyle/>
          <a:p>
            <a:r>
              <a:rPr lang="zh-CN" altLang="en-US" sz="2400" dirty="0"/>
              <a:t>简单梳理明确哈利和身边人比较简陋的关系知识图谱</a:t>
            </a:r>
            <a:endParaRPr lang="en-US" altLang="zh-CN" sz="2400" dirty="0"/>
          </a:p>
          <a:p>
            <a:endParaRPr lang="zh-CN" altLang="en-US" sz="2400" dirty="0"/>
          </a:p>
        </p:txBody>
      </p:sp>
    </p:spTree>
    <p:extLst>
      <p:ext uri="{BB962C8B-B14F-4D97-AF65-F5344CB8AC3E}">
        <p14:creationId xmlns:p14="http://schemas.microsoft.com/office/powerpoint/2010/main" val="1038854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A0E3A-BDF5-4775-A48C-1F4E7F9F36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41EA244-A361-1D16-9509-76C343D5F1C0}"/>
              </a:ext>
            </a:extLst>
          </p:cNvPr>
          <p:cNvSpPr>
            <a:spLocks noGrp="1"/>
          </p:cNvSpPr>
          <p:nvPr>
            <p:ph type="title"/>
          </p:nvPr>
        </p:nvSpPr>
        <p:spPr/>
        <p:txBody>
          <a:bodyPr/>
          <a:lstStyle/>
          <a:p>
            <a:r>
              <a:rPr lang="zh-CN" altLang="en-US" dirty="0"/>
              <a:t>第六讲作业（</a:t>
            </a:r>
            <a:r>
              <a:rPr lang="en-US" altLang="zh-CN" dirty="0"/>
              <a:t>2</a:t>
            </a:r>
            <a:r>
              <a:rPr lang="zh-CN" altLang="en-US" dirty="0"/>
              <a:t>）</a:t>
            </a:r>
            <a:r>
              <a:rPr lang="en-US" altLang="zh-CN" dirty="0"/>
              <a:t>.3 </a:t>
            </a:r>
            <a:r>
              <a:rPr lang="zh-CN" altLang="en-US" dirty="0"/>
              <a:t>（</a:t>
            </a:r>
            <a:r>
              <a:rPr lang="en-US" altLang="zh-CN" dirty="0" err="1"/>
              <a:t>echarts</a:t>
            </a:r>
            <a:r>
              <a:rPr lang="zh-CN" altLang="en-US" dirty="0"/>
              <a:t>建立知识图谱）</a:t>
            </a:r>
          </a:p>
        </p:txBody>
      </p:sp>
      <p:sp>
        <p:nvSpPr>
          <p:cNvPr id="4" name="页脚占位符 3">
            <a:extLst>
              <a:ext uri="{FF2B5EF4-FFF2-40B4-BE49-F238E27FC236}">
                <a16:creationId xmlns:a16="http://schemas.microsoft.com/office/drawing/2014/main" id="{20F4620B-7D52-E364-1181-B8D8864DFF2D}"/>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
        <p:nvSpPr>
          <p:cNvPr id="7" name="文本框 6">
            <a:extLst>
              <a:ext uri="{FF2B5EF4-FFF2-40B4-BE49-F238E27FC236}">
                <a16:creationId xmlns:a16="http://schemas.microsoft.com/office/drawing/2014/main" id="{2DE145A1-8110-9338-6C4E-5FEFCD75128E}"/>
              </a:ext>
            </a:extLst>
          </p:cNvPr>
          <p:cNvSpPr txBox="1"/>
          <p:nvPr/>
        </p:nvSpPr>
        <p:spPr>
          <a:xfrm>
            <a:off x="8419877" y="3007390"/>
            <a:ext cx="3516602" cy="1200329"/>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rPr>
              <a:t>根据上一页绘制的图简单制作</a:t>
            </a:r>
            <a:endParaRPr lang="en-US" altLang="zh-CN" dirty="0">
              <a:latin typeface="华文细黑" panose="02010600040101010101" pitchFamily="2" charset="-122"/>
              <a:ea typeface="华文细黑" panose="02010600040101010101" pitchFamily="2" charset="-122"/>
            </a:endParaRPr>
          </a:p>
          <a:p>
            <a:r>
              <a:rPr lang="zh-CN" altLang="en-US" dirty="0">
                <a:latin typeface="华文细黑" panose="02010600040101010101" pitchFamily="2" charset="-122"/>
                <a:ea typeface="华文细黑" panose="02010600040101010101" pitchFamily="2" charset="-122"/>
              </a:rPr>
              <a:t>附上链接可以网页打开一个很简陋的图谱</a:t>
            </a:r>
            <a:endParaRPr lang="en-US" altLang="zh-CN" dirty="0">
              <a:latin typeface="华文细黑" panose="02010600040101010101" pitchFamily="2" charset="-122"/>
              <a:ea typeface="华文细黑" panose="02010600040101010101" pitchFamily="2" charset="-122"/>
            </a:endParaRPr>
          </a:p>
          <a:p>
            <a:endParaRPr lang="en-US" altLang="zh-CN" dirty="0">
              <a:latin typeface="华文细黑" panose="02010600040101010101" pitchFamily="2" charset="-122"/>
              <a:ea typeface="华文细黑" panose="02010600040101010101" pitchFamily="2" charset="-122"/>
            </a:endParaRPr>
          </a:p>
        </p:txBody>
      </p:sp>
      <p:sp>
        <p:nvSpPr>
          <p:cNvPr id="14" name="内容占位符 13">
            <a:extLst>
              <a:ext uri="{FF2B5EF4-FFF2-40B4-BE49-F238E27FC236}">
                <a16:creationId xmlns:a16="http://schemas.microsoft.com/office/drawing/2014/main" id="{D560A997-CCCF-1AD8-FDAE-3D53E431B0AC}"/>
              </a:ext>
            </a:extLst>
          </p:cNvPr>
          <p:cNvSpPr>
            <a:spLocks noGrp="1"/>
          </p:cNvSpPr>
          <p:nvPr>
            <p:ph idx="1"/>
          </p:nvPr>
        </p:nvSpPr>
        <p:spPr>
          <a:xfrm>
            <a:off x="527902" y="5308552"/>
            <a:ext cx="11136196" cy="4810735"/>
          </a:xfrm>
        </p:spPr>
        <p:txBody>
          <a:bodyPr/>
          <a:lstStyle/>
          <a:p>
            <a:endParaRPr lang="zh-CN" altLang="en-US" dirty="0"/>
          </a:p>
        </p:txBody>
      </p:sp>
      <p:pic>
        <p:nvPicPr>
          <p:cNvPr id="16" name="图片 15" descr="图示&#10;&#10;AI 生成的内容可能不正确。">
            <a:hlinkClick r:id="rId2" action="ppaction://hlinkfile"/>
            <a:extLst>
              <a:ext uri="{FF2B5EF4-FFF2-40B4-BE49-F238E27FC236}">
                <a16:creationId xmlns:a16="http://schemas.microsoft.com/office/drawing/2014/main" id="{B0FE1730-98FD-9F75-5436-E6F4152355AB}"/>
              </a:ext>
            </a:extLst>
          </p:cNvPr>
          <p:cNvPicPr>
            <a:picLocks noChangeAspect="1"/>
          </p:cNvPicPr>
          <p:nvPr/>
        </p:nvPicPr>
        <p:blipFill>
          <a:blip r:embed="rId3"/>
          <a:stretch>
            <a:fillRect/>
          </a:stretch>
        </p:blipFill>
        <p:spPr>
          <a:xfrm>
            <a:off x="515332" y="1303536"/>
            <a:ext cx="7795572" cy="4936117"/>
          </a:xfrm>
          <a:prstGeom prst="rect">
            <a:avLst/>
          </a:prstGeom>
        </p:spPr>
      </p:pic>
    </p:spTree>
    <p:extLst>
      <p:ext uri="{BB962C8B-B14F-4D97-AF65-F5344CB8AC3E}">
        <p14:creationId xmlns:p14="http://schemas.microsoft.com/office/powerpoint/2010/main" val="270185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9FF82-FE7B-7090-59DE-FC1B4F95D365}"/>
              </a:ext>
            </a:extLst>
          </p:cNvPr>
          <p:cNvSpPr>
            <a:spLocks noGrp="1"/>
          </p:cNvSpPr>
          <p:nvPr>
            <p:ph type="title"/>
          </p:nvPr>
        </p:nvSpPr>
        <p:spPr/>
        <p:txBody>
          <a:bodyPr/>
          <a:lstStyle/>
          <a:p>
            <a:r>
              <a:rPr lang="en-US" altLang="zh-CN" b="0" i="1" dirty="0"/>
              <a:t>202321050019 </a:t>
            </a:r>
            <a:r>
              <a:rPr lang="zh-CN" altLang="en-US" b="0" i="1" dirty="0"/>
              <a:t>元佳苗</a:t>
            </a:r>
          </a:p>
        </p:txBody>
      </p:sp>
      <p:sp>
        <p:nvSpPr>
          <p:cNvPr id="3" name="内容占位符 2">
            <a:extLst>
              <a:ext uri="{FF2B5EF4-FFF2-40B4-BE49-F238E27FC236}">
                <a16:creationId xmlns:a16="http://schemas.microsoft.com/office/drawing/2014/main" id="{9DB91ECF-76BF-2D07-FB9B-EA00C248DBF5}"/>
              </a:ext>
            </a:extLst>
          </p:cNvPr>
          <p:cNvSpPr>
            <a:spLocks noGrp="1"/>
          </p:cNvSpPr>
          <p:nvPr>
            <p:ph idx="1"/>
          </p:nvPr>
        </p:nvSpPr>
        <p:spPr>
          <a:xfrm>
            <a:off x="975269" y="2891039"/>
            <a:ext cx="6635605" cy="2617264"/>
          </a:xfrm>
        </p:spPr>
        <p:txBody>
          <a:bodyPr/>
          <a:lstStyle/>
          <a:p>
            <a:r>
              <a:rPr lang="zh-CN" altLang="en-US" sz="8000" dirty="0"/>
              <a:t>谢谢观看</a:t>
            </a:r>
          </a:p>
        </p:txBody>
      </p:sp>
      <p:sp>
        <p:nvSpPr>
          <p:cNvPr id="4" name="页脚占位符 3">
            <a:extLst>
              <a:ext uri="{FF2B5EF4-FFF2-40B4-BE49-F238E27FC236}">
                <a16:creationId xmlns:a16="http://schemas.microsoft.com/office/drawing/2014/main" id="{B0934DF3-2C8E-2374-B992-F57CFD9CA502}"/>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Tree>
    <p:extLst>
      <p:ext uri="{BB962C8B-B14F-4D97-AF65-F5344CB8AC3E}">
        <p14:creationId xmlns:p14="http://schemas.microsoft.com/office/powerpoint/2010/main" val="62551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593B2-0CB9-1914-F327-FD9492A891C2}"/>
              </a:ext>
            </a:extLst>
          </p:cNvPr>
          <p:cNvSpPr>
            <a:spLocks noGrp="1"/>
          </p:cNvSpPr>
          <p:nvPr>
            <p:ph type="title"/>
          </p:nvPr>
        </p:nvSpPr>
        <p:spPr/>
        <p:txBody>
          <a:bodyPr/>
          <a:lstStyle/>
          <a:p>
            <a:r>
              <a:rPr lang="zh-CN" altLang="en-US" dirty="0"/>
              <a:t>第一讲作业</a:t>
            </a:r>
            <a:r>
              <a:rPr lang="en-US" altLang="zh-CN" dirty="0"/>
              <a:t>.1 </a:t>
            </a:r>
            <a:r>
              <a:rPr lang="zh-CN" altLang="en-US" dirty="0"/>
              <a:t>（利用微词云进行分词）</a:t>
            </a:r>
          </a:p>
        </p:txBody>
      </p:sp>
      <p:sp>
        <p:nvSpPr>
          <p:cNvPr id="3" name="内容占位符 2">
            <a:extLst>
              <a:ext uri="{FF2B5EF4-FFF2-40B4-BE49-F238E27FC236}">
                <a16:creationId xmlns:a16="http://schemas.microsoft.com/office/drawing/2014/main" id="{3983DD7A-1436-2DF0-17BA-88CCA56980AF}"/>
              </a:ext>
            </a:extLst>
          </p:cNvPr>
          <p:cNvSpPr>
            <a:spLocks noGrp="1"/>
          </p:cNvSpPr>
          <p:nvPr>
            <p:ph idx="1"/>
          </p:nvPr>
        </p:nvSpPr>
        <p:spPr/>
        <p:txBody>
          <a:bodyPr/>
          <a:lstStyle/>
          <a:p>
            <a:endParaRPr lang="zh-CN" altLang="en-US" dirty="0"/>
          </a:p>
        </p:txBody>
      </p:sp>
      <p:sp>
        <p:nvSpPr>
          <p:cNvPr id="4" name="页脚占位符 3">
            <a:extLst>
              <a:ext uri="{FF2B5EF4-FFF2-40B4-BE49-F238E27FC236}">
                <a16:creationId xmlns:a16="http://schemas.microsoft.com/office/drawing/2014/main" id="{2412F8ED-94D8-44F5-49BC-8A934EBD17AD}"/>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a:extLst>
              <a:ext uri="{FF2B5EF4-FFF2-40B4-BE49-F238E27FC236}">
                <a16:creationId xmlns:a16="http://schemas.microsoft.com/office/drawing/2014/main" id="{A1F8DAD1-6B45-67B4-1F40-C18D237668DE}"/>
              </a:ext>
            </a:extLst>
          </p:cNvPr>
          <p:cNvPicPr>
            <a:picLocks noChangeAspect="1"/>
          </p:cNvPicPr>
          <p:nvPr/>
        </p:nvPicPr>
        <p:blipFill>
          <a:blip r:embed="rId2"/>
          <a:stretch>
            <a:fillRect/>
          </a:stretch>
        </p:blipFill>
        <p:spPr>
          <a:xfrm>
            <a:off x="540472" y="1177893"/>
            <a:ext cx="10783614" cy="5553280"/>
          </a:xfrm>
          <a:prstGeom prst="rect">
            <a:avLst/>
          </a:prstGeom>
        </p:spPr>
      </p:pic>
    </p:spTree>
    <p:extLst>
      <p:ext uri="{BB962C8B-B14F-4D97-AF65-F5344CB8AC3E}">
        <p14:creationId xmlns:p14="http://schemas.microsoft.com/office/powerpoint/2010/main" val="389157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67FE5-1CD4-B734-5C0B-095791D3B31C}"/>
              </a:ext>
            </a:extLst>
          </p:cNvPr>
          <p:cNvSpPr>
            <a:spLocks noGrp="1"/>
          </p:cNvSpPr>
          <p:nvPr>
            <p:ph type="title"/>
          </p:nvPr>
        </p:nvSpPr>
        <p:spPr/>
        <p:txBody>
          <a:bodyPr/>
          <a:lstStyle/>
          <a:p>
            <a:r>
              <a:rPr lang="zh-CN" altLang="en-US" dirty="0"/>
              <a:t>第一讲作业</a:t>
            </a:r>
            <a:r>
              <a:rPr lang="en-US" altLang="zh-CN" dirty="0"/>
              <a:t>.2   </a:t>
            </a:r>
            <a:r>
              <a:rPr lang="zh-CN" altLang="en-US" dirty="0"/>
              <a:t>（安装</a:t>
            </a:r>
            <a:r>
              <a:rPr lang="en-US" altLang="zh-CN" dirty="0"/>
              <a:t>python</a:t>
            </a:r>
            <a:r>
              <a:rPr lang="zh-CN" altLang="en-US" dirty="0"/>
              <a:t>（</a:t>
            </a:r>
            <a:r>
              <a:rPr lang="en-US" altLang="zh-CN" dirty="0"/>
              <a:t>anaconda</a:t>
            </a:r>
            <a:r>
              <a:rPr lang="zh-CN" altLang="en-US" dirty="0"/>
              <a:t>））</a:t>
            </a:r>
          </a:p>
        </p:txBody>
      </p:sp>
      <p:pic>
        <p:nvPicPr>
          <p:cNvPr id="6" name="内容占位符 5">
            <a:extLst>
              <a:ext uri="{FF2B5EF4-FFF2-40B4-BE49-F238E27FC236}">
                <a16:creationId xmlns:a16="http://schemas.microsoft.com/office/drawing/2014/main" id="{C2CD18FB-3439-B6C9-A24D-BD5D3D7D15CF}"/>
              </a:ext>
            </a:extLst>
          </p:cNvPr>
          <p:cNvPicPr>
            <a:picLocks noGrp="1" noChangeAspect="1"/>
          </p:cNvPicPr>
          <p:nvPr>
            <p:ph idx="1"/>
          </p:nvPr>
        </p:nvPicPr>
        <p:blipFill>
          <a:blip r:embed="rId2"/>
          <a:srcRect r="748" b="41451"/>
          <a:stretch>
            <a:fillRect/>
          </a:stretch>
        </p:blipFill>
        <p:spPr>
          <a:xfrm>
            <a:off x="476377" y="2076285"/>
            <a:ext cx="10951465" cy="3835783"/>
          </a:xfrm>
          <a:prstGeom prst="rect">
            <a:avLst/>
          </a:prstGeom>
          <a:noFill/>
          <a:ln w="9525">
            <a:noFill/>
          </a:ln>
        </p:spPr>
      </p:pic>
      <p:sp>
        <p:nvSpPr>
          <p:cNvPr id="4" name="页脚占位符 3">
            <a:extLst>
              <a:ext uri="{FF2B5EF4-FFF2-40B4-BE49-F238E27FC236}">
                <a16:creationId xmlns:a16="http://schemas.microsoft.com/office/drawing/2014/main" id="{017EBB7B-438A-04C5-82BC-DF028CA0EC2E}"/>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Tree>
    <p:extLst>
      <p:ext uri="{BB962C8B-B14F-4D97-AF65-F5344CB8AC3E}">
        <p14:creationId xmlns:p14="http://schemas.microsoft.com/office/powerpoint/2010/main" val="114549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E7A00-4E06-C622-1C91-44183AA76464}"/>
              </a:ext>
            </a:extLst>
          </p:cNvPr>
          <p:cNvSpPr>
            <a:spLocks noGrp="1"/>
          </p:cNvSpPr>
          <p:nvPr>
            <p:ph type="title"/>
          </p:nvPr>
        </p:nvSpPr>
        <p:spPr/>
        <p:txBody>
          <a:bodyPr/>
          <a:lstStyle/>
          <a:p>
            <a:r>
              <a:rPr lang="zh-CN" altLang="en-US" dirty="0"/>
              <a:t>第一讲作业</a:t>
            </a:r>
            <a:r>
              <a:rPr lang="en-US" altLang="zh-CN" dirty="0"/>
              <a:t>.3  </a:t>
            </a:r>
            <a:r>
              <a:rPr lang="zh-CN" altLang="en-US" dirty="0"/>
              <a:t>（运行课后作业</a:t>
            </a:r>
            <a:r>
              <a:rPr lang="en-US" altLang="zh-CN" dirty="0"/>
              <a:t>1</a:t>
            </a:r>
            <a:r>
              <a:rPr lang="zh-CN" altLang="en-US" dirty="0"/>
              <a:t>）</a:t>
            </a:r>
          </a:p>
        </p:txBody>
      </p:sp>
      <p:sp>
        <p:nvSpPr>
          <p:cNvPr id="3" name="内容占位符 2">
            <a:extLst>
              <a:ext uri="{FF2B5EF4-FFF2-40B4-BE49-F238E27FC236}">
                <a16:creationId xmlns:a16="http://schemas.microsoft.com/office/drawing/2014/main" id="{540D3FA4-28B5-A65E-221F-16564A8DAC39}"/>
              </a:ext>
            </a:extLst>
          </p:cNvPr>
          <p:cNvSpPr>
            <a:spLocks noGrp="1"/>
          </p:cNvSpPr>
          <p:nvPr>
            <p:ph idx="1"/>
          </p:nvPr>
        </p:nvSpPr>
        <p:spPr/>
        <p:txBody>
          <a:bodyPr/>
          <a:lstStyle/>
          <a:p>
            <a:endParaRPr lang="zh-CN" altLang="en-US" dirty="0"/>
          </a:p>
        </p:txBody>
      </p:sp>
      <p:sp>
        <p:nvSpPr>
          <p:cNvPr id="4" name="页脚占位符 3">
            <a:extLst>
              <a:ext uri="{FF2B5EF4-FFF2-40B4-BE49-F238E27FC236}">
                <a16:creationId xmlns:a16="http://schemas.microsoft.com/office/drawing/2014/main" id="{5F40761B-F11A-6CD0-CAC8-B181CF27D58D}"/>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a:extLst>
              <a:ext uri="{FF2B5EF4-FFF2-40B4-BE49-F238E27FC236}">
                <a16:creationId xmlns:a16="http://schemas.microsoft.com/office/drawing/2014/main" id="{6E6A848E-FF55-D597-0D2D-092E13F38A1A}"/>
              </a:ext>
            </a:extLst>
          </p:cNvPr>
          <p:cNvPicPr>
            <a:picLocks noChangeAspect="1"/>
          </p:cNvPicPr>
          <p:nvPr/>
        </p:nvPicPr>
        <p:blipFill>
          <a:blip r:embed="rId2"/>
          <a:stretch>
            <a:fillRect/>
          </a:stretch>
        </p:blipFill>
        <p:spPr>
          <a:xfrm>
            <a:off x="372184" y="1220583"/>
            <a:ext cx="9591623" cy="5637417"/>
          </a:xfrm>
          <a:prstGeom prst="rect">
            <a:avLst/>
          </a:prstGeom>
        </p:spPr>
      </p:pic>
      <p:pic>
        <p:nvPicPr>
          <p:cNvPr id="8" name="图片 7">
            <a:extLst>
              <a:ext uri="{FF2B5EF4-FFF2-40B4-BE49-F238E27FC236}">
                <a16:creationId xmlns:a16="http://schemas.microsoft.com/office/drawing/2014/main" id="{A2524B57-1A72-C952-7802-8D562CC105DF}"/>
              </a:ext>
            </a:extLst>
          </p:cNvPr>
          <p:cNvPicPr>
            <a:picLocks noChangeAspect="1"/>
          </p:cNvPicPr>
          <p:nvPr/>
        </p:nvPicPr>
        <p:blipFill>
          <a:blip r:embed="rId3"/>
          <a:stretch>
            <a:fillRect/>
          </a:stretch>
        </p:blipFill>
        <p:spPr>
          <a:xfrm>
            <a:off x="515332" y="1229710"/>
            <a:ext cx="8961970" cy="5628290"/>
          </a:xfrm>
          <a:prstGeom prst="rect">
            <a:avLst/>
          </a:prstGeom>
        </p:spPr>
      </p:pic>
      <p:pic>
        <p:nvPicPr>
          <p:cNvPr id="7" name="图片 6">
            <a:extLst>
              <a:ext uri="{FF2B5EF4-FFF2-40B4-BE49-F238E27FC236}">
                <a16:creationId xmlns:a16="http://schemas.microsoft.com/office/drawing/2014/main" id="{C55E1F5D-988F-7CCE-15DA-AAF2DB92E30D}"/>
              </a:ext>
            </a:extLst>
          </p:cNvPr>
          <p:cNvPicPr>
            <a:picLocks noChangeAspect="1"/>
          </p:cNvPicPr>
          <p:nvPr/>
        </p:nvPicPr>
        <p:blipFill>
          <a:blip r:embed="rId4"/>
          <a:stretch>
            <a:fillRect/>
          </a:stretch>
        </p:blipFill>
        <p:spPr>
          <a:xfrm>
            <a:off x="-12570" y="1358057"/>
            <a:ext cx="12192000" cy="4998294"/>
          </a:xfrm>
          <a:prstGeom prst="rect">
            <a:avLst/>
          </a:prstGeom>
        </p:spPr>
      </p:pic>
    </p:spTree>
    <p:extLst>
      <p:ext uri="{BB962C8B-B14F-4D97-AF65-F5344CB8AC3E}">
        <p14:creationId xmlns:p14="http://schemas.microsoft.com/office/powerpoint/2010/main" val="96600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FEB8-AB76-92B8-F3F0-9F11C1939692}"/>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A42EAA6-7122-42C1-1B2E-C15D726BBCDF}"/>
              </a:ext>
            </a:extLst>
          </p:cNvPr>
          <p:cNvPicPr>
            <a:picLocks noChangeAspect="1"/>
          </p:cNvPicPr>
          <p:nvPr/>
        </p:nvPicPr>
        <p:blipFill>
          <a:blip r:embed="rId2"/>
          <a:stretch>
            <a:fillRect/>
          </a:stretch>
        </p:blipFill>
        <p:spPr>
          <a:xfrm>
            <a:off x="336071" y="946176"/>
            <a:ext cx="8419306" cy="5742930"/>
          </a:xfrm>
          <a:prstGeom prst="rect">
            <a:avLst/>
          </a:prstGeom>
        </p:spPr>
      </p:pic>
      <p:sp>
        <p:nvSpPr>
          <p:cNvPr id="2" name="标题 1">
            <a:extLst>
              <a:ext uri="{FF2B5EF4-FFF2-40B4-BE49-F238E27FC236}">
                <a16:creationId xmlns:a16="http://schemas.microsoft.com/office/drawing/2014/main" id="{8A34C2E2-A066-2D34-3D98-BFBB5F17BE64}"/>
              </a:ext>
            </a:extLst>
          </p:cNvPr>
          <p:cNvSpPr>
            <a:spLocks noGrp="1"/>
          </p:cNvSpPr>
          <p:nvPr>
            <p:ph type="title"/>
          </p:nvPr>
        </p:nvSpPr>
        <p:spPr/>
        <p:txBody>
          <a:bodyPr/>
          <a:lstStyle/>
          <a:p>
            <a:r>
              <a:rPr lang="zh-CN" altLang="en-US" dirty="0"/>
              <a:t>第一讲作业</a:t>
            </a:r>
            <a:r>
              <a:rPr lang="en-US" altLang="zh-CN" dirty="0"/>
              <a:t>.3 </a:t>
            </a:r>
            <a:r>
              <a:rPr lang="zh-CN" altLang="en-US" dirty="0"/>
              <a:t>（运行课后作业</a:t>
            </a:r>
            <a:r>
              <a:rPr lang="en-US" altLang="zh-CN" dirty="0"/>
              <a:t>234</a:t>
            </a:r>
            <a:r>
              <a:rPr lang="zh-CN" altLang="en-US" dirty="0"/>
              <a:t>）</a:t>
            </a:r>
          </a:p>
        </p:txBody>
      </p:sp>
      <p:sp>
        <p:nvSpPr>
          <p:cNvPr id="4" name="页脚占位符 3">
            <a:extLst>
              <a:ext uri="{FF2B5EF4-FFF2-40B4-BE49-F238E27FC236}">
                <a16:creationId xmlns:a16="http://schemas.microsoft.com/office/drawing/2014/main" id="{A3F2E084-EEAA-CB7C-8141-EB857F76FB4A}"/>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7" name="图片 6">
            <a:extLst>
              <a:ext uri="{FF2B5EF4-FFF2-40B4-BE49-F238E27FC236}">
                <a16:creationId xmlns:a16="http://schemas.microsoft.com/office/drawing/2014/main" id="{2421F9E2-427C-6D42-ED2D-5D70DCC8EAD7}"/>
              </a:ext>
            </a:extLst>
          </p:cNvPr>
          <p:cNvPicPr>
            <a:picLocks noChangeAspect="1"/>
          </p:cNvPicPr>
          <p:nvPr/>
        </p:nvPicPr>
        <p:blipFill>
          <a:blip r:embed="rId3"/>
          <a:stretch>
            <a:fillRect/>
          </a:stretch>
        </p:blipFill>
        <p:spPr>
          <a:xfrm>
            <a:off x="2879858" y="863106"/>
            <a:ext cx="8089398" cy="5826000"/>
          </a:xfrm>
          <a:prstGeom prst="rect">
            <a:avLst/>
          </a:prstGeom>
        </p:spPr>
      </p:pic>
      <p:pic>
        <p:nvPicPr>
          <p:cNvPr id="5" name="内容占位符 4">
            <a:extLst>
              <a:ext uri="{FF2B5EF4-FFF2-40B4-BE49-F238E27FC236}">
                <a16:creationId xmlns:a16="http://schemas.microsoft.com/office/drawing/2014/main" id="{62607C63-4EF7-B610-9800-B72A0FB09A93}"/>
              </a:ext>
            </a:extLst>
          </p:cNvPr>
          <p:cNvPicPr>
            <a:picLocks noGrp="1" noChangeAspect="1"/>
          </p:cNvPicPr>
          <p:nvPr>
            <p:ph idx="1"/>
          </p:nvPr>
        </p:nvPicPr>
        <p:blipFill>
          <a:blip r:embed="rId4"/>
          <a:stretch>
            <a:fillRect/>
          </a:stretch>
        </p:blipFill>
        <p:spPr>
          <a:xfrm>
            <a:off x="4991708" y="1221727"/>
            <a:ext cx="7385476" cy="5191828"/>
          </a:xfrm>
          <a:prstGeom prst="rect">
            <a:avLst/>
          </a:prstGeom>
        </p:spPr>
      </p:pic>
    </p:spTree>
    <p:extLst>
      <p:ext uri="{BB962C8B-B14F-4D97-AF65-F5344CB8AC3E}">
        <p14:creationId xmlns:p14="http://schemas.microsoft.com/office/powerpoint/2010/main" val="174223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00A1F-CCF6-5D3F-0052-266C0E3DBE73}"/>
              </a:ext>
            </a:extLst>
          </p:cNvPr>
          <p:cNvSpPr>
            <a:spLocks noGrp="1"/>
          </p:cNvSpPr>
          <p:nvPr>
            <p:ph type="title"/>
          </p:nvPr>
        </p:nvSpPr>
        <p:spPr/>
        <p:txBody>
          <a:bodyPr/>
          <a:lstStyle/>
          <a:p>
            <a:r>
              <a:rPr lang="zh-CN" altLang="en-US" dirty="0"/>
              <a:t>第一讲作业</a:t>
            </a:r>
            <a:r>
              <a:rPr lang="en-US" altLang="zh-CN" dirty="0"/>
              <a:t>.5  </a:t>
            </a:r>
            <a:r>
              <a:rPr lang="zh-CN" altLang="en-US" dirty="0"/>
              <a:t>（有关文本、文本分词以及实体的内涵）</a:t>
            </a:r>
          </a:p>
        </p:txBody>
      </p:sp>
      <p:sp>
        <p:nvSpPr>
          <p:cNvPr id="3" name="内容占位符 2">
            <a:extLst>
              <a:ext uri="{FF2B5EF4-FFF2-40B4-BE49-F238E27FC236}">
                <a16:creationId xmlns:a16="http://schemas.microsoft.com/office/drawing/2014/main" id="{DEEF9884-5F6B-9128-7285-52619AD951F2}"/>
              </a:ext>
            </a:extLst>
          </p:cNvPr>
          <p:cNvSpPr>
            <a:spLocks noGrp="1"/>
          </p:cNvSpPr>
          <p:nvPr>
            <p:ph idx="1"/>
          </p:nvPr>
        </p:nvSpPr>
        <p:spPr/>
        <p:txBody>
          <a:bodyPr/>
          <a:lstStyle/>
          <a:p>
            <a:r>
              <a:rPr lang="en-US" altLang="zh-CN" b="1" dirty="0"/>
              <a:t> </a:t>
            </a:r>
            <a:r>
              <a:rPr lang="zh-CN" altLang="en-US" sz="2400" b="1" dirty="0"/>
              <a:t>文本 </a:t>
            </a:r>
            <a:r>
              <a:rPr lang="en-US" altLang="zh-CN" sz="2400" b="1" dirty="0"/>
              <a:t>- </a:t>
            </a:r>
            <a:r>
              <a:rPr lang="zh-CN" altLang="en-US" sz="2400" b="1" dirty="0"/>
              <a:t>非结构化的“原材料”</a:t>
            </a:r>
          </a:p>
          <a:p>
            <a:r>
              <a:rPr lang="zh-CN" altLang="en-US" sz="2400" b="1" dirty="0"/>
              <a:t>文本分词 </a:t>
            </a:r>
            <a:r>
              <a:rPr lang="en-US" altLang="zh-CN" sz="2400" b="1" dirty="0"/>
              <a:t>- </a:t>
            </a:r>
            <a:r>
              <a:rPr lang="zh-CN" altLang="en-US" sz="2400" b="1" dirty="0"/>
              <a:t>结构化的“手术刀”</a:t>
            </a:r>
          </a:p>
          <a:p>
            <a:r>
              <a:rPr lang="zh-CN" altLang="en-US" sz="2400" b="1" dirty="0"/>
              <a:t>实体 </a:t>
            </a:r>
            <a:r>
              <a:rPr lang="en-US" altLang="zh-CN" sz="2400" b="1" dirty="0"/>
              <a:t>- </a:t>
            </a:r>
            <a:r>
              <a:rPr lang="zh-CN" altLang="en-US" sz="2400" b="1" dirty="0"/>
              <a:t>可操作的“知识单元”</a:t>
            </a:r>
          </a:p>
          <a:p>
            <a:pPr marL="0" indent="0">
              <a:buNone/>
            </a:pPr>
            <a:r>
              <a:rPr lang="zh-CN" altLang="en-US" sz="2400" b="1" dirty="0"/>
              <a:t>在客户关系管理中，文本分析的价值：</a:t>
            </a:r>
            <a:r>
              <a:rPr lang="zh-CN" altLang="en-US" sz="2400" dirty="0"/>
              <a:t>文本分析补充了至关重要的</a:t>
            </a:r>
            <a:r>
              <a:rPr lang="zh-CN" altLang="en-US" sz="2400" b="1" dirty="0"/>
              <a:t>定性数据，</a:t>
            </a:r>
            <a:r>
              <a:rPr lang="zh-CN" altLang="en-US" sz="2400" dirty="0"/>
              <a:t>可以实时分析对话，向相关人员提示可能的解决方案、推荐产品文章；也通过分析客户在评论、社媒中讨论的实体，将他们划分到更精细的群组，进行精准的个性化内容推送；或者从海量评论和反馈中，自动提取用户提到的产品特性（实体）及其对应的正负面评价，为产品迭代提供直接、量化的数据支持。</a:t>
            </a:r>
          </a:p>
          <a:p>
            <a:endParaRPr lang="zh-CN" altLang="en-US" dirty="0"/>
          </a:p>
        </p:txBody>
      </p:sp>
      <p:sp>
        <p:nvSpPr>
          <p:cNvPr id="4" name="页脚占位符 3">
            <a:extLst>
              <a:ext uri="{FF2B5EF4-FFF2-40B4-BE49-F238E27FC236}">
                <a16:creationId xmlns:a16="http://schemas.microsoft.com/office/drawing/2014/main" id="{D69A7475-5F96-FF8F-CD46-0765F8581735}"/>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spTree>
    <p:extLst>
      <p:ext uri="{BB962C8B-B14F-4D97-AF65-F5344CB8AC3E}">
        <p14:creationId xmlns:p14="http://schemas.microsoft.com/office/powerpoint/2010/main" val="287929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1F6E4-48CD-4194-0BC5-71C389D91DD5}"/>
              </a:ext>
            </a:extLst>
          </p:cNvPr>
          <p:cNvSpPr>
            <a:spLocks noGrp="1"/>
          </p:cNvSpPr>
          <p:nvPr>
            <p:ph type="title"/>
          </p:nvPr>
        </p:nvSpPr>
        <p:spPr/>
        <p:txBody>
          <a:bodyPr/>
          <a:lstStyle/>
          <a:p>
            <a:r>
              <a:rPr lang="zh-CN" altLang="en-US" dirty="0"/>
              <a:t>第二讲作业</a:t>
            </a:r>
            <a:r>
              <a:rPr lang="en-US" altLang="zh-CN" dirty="0"/>
              <a:t>.1  </a:t>
            </a:r>
            <a:r>
              <a:rPr lang="zh-CN" altLang="en-US" dirty="0"/>
              <a:t>（有关网络营销的变化趋势）</a:t>
            </a:r>
          </a:p>
        </p:txBody>
      </p:sp>
      <p:sp>
        <p:nvSpPr>
          <p:cNvPr id="4" name="页脚占位符 3">
            <a:extLst>
              <a:ext uri="{FF2B5EF4-FFF2-40B4-BE49-F238E27FC236}">
                <a16:creationId xmlns:a16="http://schemas.microsoft.com/office/drawing/2014/main" id="{8B748064-4140-07E0-E2AB-78E2ECA47827}"/>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6" name="图片 5">
            <a:extLst>
              <a:ext uri="{FF2B5EF4-FFF2-40B4-BE49-F238E27FC236}">
                <a16:creationId xmlns:a16="http://schemas.microsoft.com/office/drawing/2014/main" id="{C2D5F2A6-A07A-EF73-2D88-E4890C89C017}"/>
              </a:ext>
            </a:extLst>
          </p:cNvPr>
          <p:cNvPicPr>
            <a:picLocks noChangeAspect="1"/>
          </p:cNvPicPr>
          <p:nvPr/>
        </p:nvPicPr>
        <p:blipFill>
          <a:blip r:embed="rId2"/>
          <a:stretch>
            <a:fillRect/>
          </a:stretch>
        </p:blipFill>
        <p:spPr>
          <a:xfrm>
            <a:off x="52553" y="1298029"/>
            <a:ext cx="7173793" cy="3776079"/>
          </a:xfrm>
          <a:prstGeom prst="rect">
            <a:avLst/>
          </a:prstGeom>
        </p:spPr>
      </p:pic>
      <p:pic>
        <p:nvPicPr>
          <p:cNvPr id="8" name="内容占位符 7">
            <a:extLst>
              <a:ext uri="{FF2B5EF4-FFF2-40B4-BE49-F238E27FC236}">
                <a16:creationId xmlns:a16="http://schemas.microsoft.com/office/drawing/2014/main" id="{4DAC7BD5-641F-D7A2-5420-3CFCE505CC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6228" y="1546226"/>
            <a:ext cx="6054344" cy="4810125"/>
          </a:xfrm>
        </p:spPr>
      </p:pic>
      <p:pic>
        <p:nvPicPr>
          <p:cNvPr id="10" name="图片 9">
            <a:extLst>
              <a:ext uri="{FF2B5EF4-FFF2-40B4-BE49-F238E27FC236}">
                <a16:creationId xmlns:a16="http://schemas.microsoft.com/office/drawing/2014/main" id="{E280A4BA-E0FE-518C-44B4-DDB93807B401}"/>
              </a:ext>
            </a:extLst>
          </p:cNvPr>
          <p:cNvPicPr>
            <a:picLocks noChangeAspect="1"/>
          </p:cNvPicPr>
          <p:nvPr/>
        </p:nvPicPr>
        <p:blipFill>
          <a:blip r:embed="rId4"/>
          <a:stretch>
            <a:fillRect/>
          </a:stretch>
        </p:blipFill>
        <p:spPr>
          <a:xfrm>
            <a:off x="2969171" y="2400974"/>
            <a:ext cx="9170276" cy="3698264"/>
          </a:xfrm>
          <a:prstGeom prst="rect">
            <a:avLst/>
          </a:prstGeom>
        </p:spPr>
      </p:pic>
      <p:sp>
        <p:nvSpPr>
          <p:cNvPr id="11" name="文本框 10">
            <a:extLst>
              <a:ext uri="{FF2B5EF4-FFF2-40B4-BE49-F238E27FC236}">
                <a16:creationId xmlns:a16="http://schemas.microsoft.com/office/drawing/2014/main" id="{96341B34-91A4-8D3A-B9EA-14022DD4DD28}"/>
              </a:ext>
            </a:extLst>
          </p:cNvPr>
          <p:cNvSpPr txBox="1"/>
          <p:nvPr/>
        </p:nvSpPr>
        <p:spPr>
          <a:xfrm>
            <a:off x="462454" y="5051693"/>
            <a:ext cx="8849711" cy="1477328"/>
          </a:xfrm>
          <a:prstGeom prst="rect">
            <a:avLst/>
          </a:prstGeom>
          <a:solidFill>
            <a:schemeClr val="bg2"/>
          </a:solidFill>
        </p:spPr>
        <p:txBody>
          <a:bodyPr wrap="square" rtlCol="0">
            <a:spAutoFit/>
          </a:bodyPr>
          <a:lstStyle/>
          <a:p>
            <a:r>
              <a:rPr lang="zh-CN" altLang="en-US" b="1" dirty="0"/>
              <a:t>研究范式的转移</a:t>
            </a:r>
            <a:r>
              <a:rPr lang="zh-CN" altLang="en-US" dirty="0"/>
              <a:t>：网络营销的研究已从初期的 </a:t>
            </a:r>
            <a:r>
              <a:rPr lang="zh-CN" altLang="en-US" b="1" dirty="0"/>
              <a:t>“工具论”</a:t>
            </a:r>
            <a:r>
              <a:rPr lang="zh-CN" altLang="en-US" dirty="0"/>
              <a:t> （如何用新工具）演变为如今的 </a:t>
            </a:r>
            <a:r>
              <a:rPr lang="zh-CN" altLang="en-US" b="1" dirty="0"/>
              <a:t>“生态论”</a:t>
            </a:r>
            <a:r>
              <a:rPr lang="zh-CN" altLang="en-US" dirty="0"/>
              <a:t> （如何在复杂的技术</a:t>
            </a:r>
            <a:r>
              <a:rPr lang="en-US" altLang="zh-CN" dirty="0"/>
              <a:t>-</a:t>
            </a:r>
            <a:r>
              <a:rPr lang="zh-CN" altLang="en-US" dirty="0"/>
              <a:t>内容</a:t>
            </a:r>
            <a:r>
              <a:rPr lang="en-US" altLang="zh-CN" dirty="0"/>
              <a:t>-</a:t>
            </a:r>
            <a:r>
              <a:rPr lang="zh-CN" altLang="en-US" dirty="0"/>
              <a:t>社交生态中创造价值）。</a:t>
            </a:r>
          </a:p>
          <a:p>
            <a:r>
              <a:rPr lang="zh-CN" altLang="en-US" b="1" dirty="0"/>
              <a:t>核心主体的变迁</a:t>
            </a:r>
            <a:r>
              <a:rPr lang="zh-CN" altLang="en-US" dirty="0"/>
              <a:t>：研究的中心从 </a:t>
            </a:r>
            <a:r>
              <a:rPr lang="zh-CN" altLang="en-US" b="1" dirty="0"/>
              <a:t>“品牌与渠道”</a:t>
            </a:r>
            <a:r>
              <a:rPr lang="zh-CN" altLang="en-US" dirty="0"/>
              <a:t> 转向 </a:t>
            </a:r>
            <a:r>
              <a:rPr lang="zh-CN" altLang="en-US" b="1" dirty="0"/>
              <a:t>“用户与社群”</a:t>
            </a:r>
            <a:r>
              <a:rPr lang="zh-CN" altLang="en-US" dirty="0"/>
              <a:t> ，再深入到 </a:t>
            </a:r>
            <a:r>
              <a:rPr lang="zh-CN" altLang="en-US" b="1" dirty="0"/>
              <a:t>“数据与智能”</a:t>
            </a:r>
            <a:r>
              <a:rPr lang="zh-CN" altLang="en-US" dirty="0"/>
              <a:t> 。用户不再是被动接收者，而是营销活动的核心参与者和共创者。</a:t>
            </a:r>
          </a:p>
          <a:p>
            <a:endParaRPr lang="zh-CN" altLang="en-US" dirty="0"/>
          </a:p>
        </p:txBody>
      </p:sp>
    </p:spTree>
    <p:extLst>
      <p:ext uri="{BB962C8B-B14F-4D97-AF65-F5344CB8AC3E}">
        <p14:creationId xmlns:p14="http://schemas.microsoft.com/office/powerpoint/2010/main" val="332161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2EB6D-5912-F148-8F6E-7AA162D76221}"/>
              </a:ext>
            </a:extLst>
          </p:cNvPr>
          <p:cNvSpPr>
            <a:spLocks noGrp="1"/>
          </p:cNvSpPr>
          <p:nvPr>
            <p:ph type="title"/>
          </p:nvPr>
        </p:nvSpPr>
        <p:spPr/>
        <p:txBody>
          <a:bodyPr/>
          <a:lstStyle/>
          <a:p>
            <a:r>
              <a:rPr lang="zh-CN" altLang="en-US" dirty="0"/>
              <a:t>第二讲作业</a:t>
            </a:r>
            <a:r>
              <a:rPr lang="en-US" altLang="zh-CN" dirty="0"/>
              <a:t>.2  </a:t>
            </a:r>
            <a:r>
              <a:rPr lang="zh-CN" altLang="en-US" dirty="0"/>
              <a:t>（完成作业运行）</a:t>
            </a:r>
          </a:p>
        </p:txBody>
      </p:sp>
      <p:pic>
        <p:nvPicPr>
          <p:cNvPr id="6" name="内容占位符 5">
            <a:extLst>
              <a:ext uri="{FF2B5EF4-FFF2-40B4-BE49-F238E27FC236}">
                <a16:creationId xmlns:a16="http://schemas.microsoft.com/office/drawing/2014/main" id="{E779FC85-0096-7A5B-E2EF-88ABD17AD937}"/>
              </a:ext>
            </a:extLst>
          </p:cNvPr>
          <p:cNvPicPr>
            <a:picLocks noGrp="1" noChangeAspect="1"/>
          </p:cNvPicPr>
          <p:nvPr>
            <p:ph idx="1"/>
          </p:nvPr>
        </p:nvPicPr>
        <p:blipFill>
          <a:blip r:embed="rId2"/>
          <a:stretch>
            <a:fillRect/>
          </a:stretch>
        </p:blipFill>
        <p:spPr>
          <a:xfrm>
            <a:off x="124186" y="1277006"/>
            <a:ext cx="6996617" cy="4621432"/>
          </a:xfrm>
          <a:prstGeom prst="rect">
            <a:avLst/>
          </a:prstGeom>
          <a:noFill/>
          <a:ln w="9525">
            <a:noFill/>
          </a:ln>
        </p:spPr>
      </p:pic>
      <p:sp>
        <p:nvSpPr>
          <p:cNvPr id="4" name="页脚占位符 3">
            <a:extLst>
              <a:ext uri="{FF2B5EF4-FFF2-40B4-BE49-F238E27FC236}">
                <a16:creationId xmlns:a16="http://schemas.microsoft.com/office/drawing/2014/main" id="{D7D72599-C7E4-54C8-318A-C7CA761D1AAB}"/>
              </a:ext>
            </a:extLst>
          </p:cNvPr>
          <p:cNvSpPr>
            <a:spLocks noGrp="1"/>
          </p:cNvSpPr>
          <p:nvPr>
            <p:ph type="ftr" sz="quarter" idx="11"/>
          </p:nvPr>
        </p:nvSpPr>
        <p:spPr/>
        <p:txBody>
          <a:bodyPr/>
          <a:lstStyle/>
          <a:p>
            <a:pPr fontAlgn="base">
              <a:defRPr/>
            </a:pPr>
            <a:r>
              <a:rPr lang="zh-CN" altLang="en-US" noProof="1">
                <a:latin typeface="+mn-lt"/>
                <a:ea typeface="+mn-ea"/>
                <a:cs typeface="+mn-cs"/>
              </a:rPr>
              <a:t>1</a:t>
            </a:r>
            <a:endParaRPr lang="zh-CN" altLang="en-US" noProof="1"/>
          </a:p>
        </p:txBody>
      </p:sp>
      <p:pic>
        <p:nvPicPr>
          <p:cNvPr id="8" name="图片 7">
            <a:extLst>
              <a:ext uri="{FF2B5EF4-FFF2-40B4-BE49-F238E27FC236}">
                <a16:creationId xmlns:a16="http://schemas.microsoft.com/office/drawing/2014/main" id="{1A4F62B3-2D5F-A1E2-B9C9-2E6EB3518439}"/>
              </a:ext>
            </a:extLst>
          </p:cNvPr>
          <p:cNvPicPr>
            <a:picLocks noChangeAspect="1"/>
          </p:cNvPicPr>
          <p:nvPr/>
        </p:nvPicPr>
        <p:blipFill>
          <a:blip r:embed="rId3"/>
          <a:stretch>
            <a:fillRect/>
          </a:stretch>
        </p:blipFill>
        <p:spPr>
          <a:xfrm>
            <a:off x="3769703" y="1390926"/>
            <a:ext cx="8422297" cy="4925792"/>
          </a:xfrm>
          <a:prstGeom prst="rect">
            <a:avLst/>
          </a:prstGeom>
        </p:spPr>
      </p:pic>
      <p:sp>
        <p:nvSpPr>
          <p:cNvPr id="9" name="文本框 8">
            <a:extLst>
              <a:ext uri="{FF2B5EF4-FFF2-40B4-BE49-F238E27FC236}">
                <a16:creationId xmlns:a16="http://schemas.microsoft.com/office/drawing/2014/main" id="{4593FE10-F75E-0511-CE36-EE8D0A4EBE02}"/>
              </a:ext>
            </a:extLst>
          </p:cNvPr>
          <p:cNvSpPr txBox="1"/>
          <p:nvPr/>
        </p:nvSpPr>
        <p:spPr>
          <a:xfrm>
            <a:off x="1376855" y="5781525"/>
            <a:ext cx="3804744" cy="461665"/>
          </a:xfrm>
          <a:prstGeom prst="rect">
            <a:avLst/>
          </a:prstGeom>
          <a:noFill/>
        </p:spPr>
        <p:txBody>
          <a:bodyPr wrap="square" rtlCol="0">
            <a:spAutoFit/>
          </a:bodyPr>
          <a:lstStyle/>
          <a:p>
            <a:r>
              <a:rPr lang="zh-CN" altLang="en-US" sz="2400" b="1" dirty="0"/>
              <a:t>代码正常运行：</a:t>
            </a:r>
          </a:p>
        </p:txBody>
      </p:sp>
    </p:spTree>
    <p:extLst>
      <p:ext uri="{BB962C8B-B14F-4D97-AF65-F5344CB8AC3E}">
        <p14:creationId xmlns:p14="http://schemas.microsoft.com/office/powerpoint/2010/main" val="375759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1923</TotalTime>
  <Words>1792</Words>
  <Application>Microsoft Office PowerPoint</Application>
  <PresentationFormat>宽屏</PresentationFormat>
  <Paragraphs>115</Paragraphs>
  <Slides>26</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Noto Sans SC Medium</vt:lpstr>
      <vt:lpstr>等线</vt:lpstr>
      <vt:lpstr>黑体</vt:lpstr>
      <vt:lpstr>华文细黑</vt:lpstr>
      <vt:lpstr>宋体</vt:lpstr>
      <vt:lpstr>微软雅黑</vt:lpstr>
      <vt:lpstr>Arial</vt:lpstr>
      <vt:lpstr>Calibri</vt:lpstr>
      <vt:lpstr>Calibri Light</vt:lpstr>
      <vt:lpstr>Microsoft Himalaya</vt:lpstr>
      <vt:lpstr>Times New Roman</vt:lpstr>
      <vt:lpstr>Wingdings</vt:lpstr>
      <vt:lpstr>1_Office 主题</vt:lpstr>
      <vt:lpstr>用户数据采集与关联分析 （结课作业）</vt:lpstr>
      <vt:lpstr>第一讲作业.1（利用微词云进行分词）</vt:lpstr>
      <vt:lpstr>第一讲作业.1 （利用微词云进行分词）</vt:lpstr>
      <vt:lpstr>第一讲作业.2   （安装python（anaconda））</vt:lpstr>
      <vt:lpstr>第一讲作业.3  （运行课后作业1）</vt:lpstr>
      <vt:lpstr>第一讲作业.3 （运行课后作业234）</vt:lpstr>
      <vt:lpstr>第一讲作业.5  （有关文本、文本分词以及实体的内涵）</vt:lpstr>
      <vt:lpstr>第二讲作业.1  （有关网络营销的变化趋势）</vt:lpstr>
      <vt:lpstr>第二讲作业.2  （完成作业运行）</vt:lpstr>
      <vt:lpstr>第二讲作业.3  （完成黄旭华的文本词频统计）</vt:lpstr>
      <vt:lpstr>第二讲作业.4（阅读论文）</vt:lpstr>
      <vt:lpstr>第三讲作业.1 （制作感兴趣词云图）</vt:lpstr>
      <vt:lpstr>第三讲作业.2（运用echarts制作关系图表）</vt:lpstr>
      <vt:lpstr>第三讲作业.3 （利用gephi制作图）</vt:lpstr>
      <vt:lpstr>第三讲作业.4 （制作科学家文本词云图）</vt:lpstr>
      <vt:lpstr>第四讲作业.1 （利用情感平台进行分析）</vt:lpstr>
      <vt:lpstr>第四讲作业.2 （运行代码并做总结分析）</vt:lpstr>
      <vt:lpstr>第四讲作业.2 （运行代码并做总结分析）</vt:lpstr>
      <vt:lpstr>第四讲作业.3 （谈一谈情感分析的应用）</vt:lpstr>
      <vt:lpstr>第六讲作业.1 （分析美团知识图谱）</vt:lpstr>
      <vt:lpstr>第六讲作业.1 （分析美团知识图谱）</vt:lpstr>
      <vt:lpstr>第六讲作业.1 （分析美团知识图谱）</vt:lpstr>
      <vt:lpstr>第六讲作业（2）.1 （用openkg检索）</vt:lpstr>
      <vt:lpstr>第六讲作业（2）.2 （白板建模知识图谱）</vt:lpstr>
      <vt:lpstr>第六讲作业（2）.3 （echarts建立知识图谱）</vt:lpstr>
      <vt:lpstr>202321050019 元佳苗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miao4869@outlook.com</dc:creator>
  <cp:lastModifiedBy>miao4869@outlook.com</cp:lastModifiedBy>
  <cp:revision>28</cp:revision>
  <dcterms:created xsi:type="dcterms:W3CDTF">2025-11-25T06:44:15Z</dcterms:created>
  <dcterms:modified xsi:type="dcterms:W3CDTF">2025-12-28T14:04:54Z</dcterms:modified>
</cp:coreProperties>
</file>